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30"/>
  </p:notesMasterIdLst>
  <p:sldIdLst>
    <p:sldId id="256" r:id="rId2"/>
    <p:sldId id="1871" r:id="rId3"/>
    <p:sldId id="1869" r:id="rId4"/>
    <p:sldId id="257" r:id="rId5"/>
    <p:sldId id="1872" r:id="rId6"/>
    <p:sldId id="1891" r:id="rId7"/>
    <p:sldId id="1892" r:id="rId8"/>
    <p:sldId id="1894" r:id="rId9"/>
    <p:sldId id="1882" r:id="rId10"/>
    <p:sldId id="1885" r:id="rId11"/>
    <p:sldId id="1883" r:id="rId12"/>
    <p:sldId id="1884" r:id="rId13"/>
    <p:sldId id="1898" r:id="rId14"/>
    <p:sldId id="1895" r:id="rId15"/>
    <p:sldId id="1876" r:id="rId16"/>
    <p:sldId id="1900" r:id="rId17"/>
    <p:sldId id="1899" r:id="rId18"/>
    <p:sldId id="1896" r:id="rId19"/>
    <p:sldId id="1875" r:id="rId20"/>
    <p:sldId id="1877" r:id="rId21"/>
    <p:sldId id="1879" r:id="rId22"/>
    <p:sldId id="1878" r:id="rId23"/>
    <p:sldId id="1880" r:id="rId24"/>
    <p:sldId id="1901" r:id="rId25"/>
    <p:sldId id="1902" r:id="rId26"/>
    <p:sldId id="1897" r:id="rId27"/>
    <p:sldId id="1881" r:id="rId28"/>
    <p:sldId id="18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8"/>
    <p:restoredTop sz="95735"/>
  </p:normalViewPr>
  <p:slideViewPr>
    <p:cSldViewPr snapToGrid="0" snapToObjects="1">
      <p:cViewPr varScale="1">
        <p:scale>
          <a:sx n="105" d="100"/>
          <a:sy n="105" d="100"/>
        </p:scale>
        <p:origin x="10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C412D-E041-4922-932C-A681C922431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7044195-FBAD-4A0F-9960-0E02AB12151C}">
      <dgm:prSet/>
      <dgm:spPr/>
      <dgm:t>
        <a:bodyPr/>
        <a:lstStyle/>
        <a:p>
          <a:r>
            <a:rPr lang="en-US"/>
            <a:t>Christ calls upon us to love our neighbors as ourselves (Luke 10:27). Christ does not qualify this mandate. </a:t>
          </a:r>
        </a:p>
      </dgm:t>
    </dgm:pt>
    <dgm:pt modelId="{613F81AD-14E6-4031-B955-CBFC59983E57}" type="parTrans" cxnId="{AD0C7FEE-D21D-4A1B-868E-E50FCB518455}">
      <dgm:prSet/>
      <dgm:spPr/>
      <dgm:t>
        <a:bodyPr/>
        <a:lstStyle/>
        <a:p>
          <a:endParaRPr lang="en-US" sz="2200"/>
        </a:p>
      </dgm:t>
    </dgm:pt>
    <dgm:pt modelId="{C587AF65-6F51-441B-9CD0-16AA80FCF99F}" type="sibTrans" cxnId="{AD0C7FEE-D21D-4A1B-868E-E50FCB518455}">
      <dgm:prSet/>
      <dgm:spPr/>
      <dgm:t>
        <a:bodyPr/>
        <a:lstStyle/>
        <a:p>
          <a:endParaRPr lang="en-US"/>
        </a:p>
      </dgm:t>
    </dgm:pt>
    <dgm:pt modelId="{74EB4979-F578-4FAF-9E30-86CF899C1675}">
      <dgm:prSet/>
      <dgm:spPr/>
      <dgm:t>
        <a:bodyPr/>
        <a:lstStyle/>
        <a:p>
          <a:r>
            <a:rPr lang="en-US"/>
            <a:t>“What does the Lord require of you but to do justice, and to love kindness and to walk humbly with your God?” Micah 6:8</a:t>
          </a:r>
        </a:p>
      </dgm:t>
    </dgm:pt>
    <dgm:pt modelId="{4B3F7F1B-BC7C-470C-A05C-35E60A077C8C}" type="parTrans" cxnId="{055C0529-465A-4313-BC64-3BC4A71747CA}">
      <dgm:prSet/>
      <dgm:spPr/>
      <dgm:t>
        <a:bodyPr/>
        <a:lstStyle/>
        <a:p>
          <a:endParaRPr lang="en-US" sz="2200"/>
        </a:p>
      </dgm:t>
    </dgm:pt>
    <dgm:pt modelId="{16F946D8-44C2-4B17-B490-F0F5F9B7B340}" type="sibTrans" cxnId="{055C0529-465A-4313-BC64-3BC4A71747CA}">
      <dgm:prSet/>
      <dgm:spPr/>
      <dgm:t>
        <a:bodyPr/>
        <a:lstStyle/>
        <a:p>
          <a:endParaRPr lang="en-US"/>
        </a:p>
      </dgm:t>
    </dgm:pt>
    <dgm:pt modelId="{F4D5E5F5-B911-41D3-9582-179BF47ED5DD}">
      <dgm:prSet/>
      <dgm:spPr/>
      <dgm:t>
        <a:bodyPr/>
        <a:lstStyle/>
        <a:p>
          <a:r>
            <a:rPr lang="en-US"/>
            <a:t>“Let us not grow weary in doing good.” Galatians 6:9</a:t>
          </a:r>
        </a:p>
      </dgm:t>
    </dgm:pt>
    <dgm:pt modelId="{AAE7AA58-2DE7-4BEF-A62D-4AF8DB741256}" type="parTrans" cxnId="{1F818BF5-379E-4B68-BECD-3B55B14C4B5B}">
      <dgm:prSet/>
      <dgm:spPr/>
      <dgm:t>
        <a:bodyPr/>
        <a:lstStyle/>
        <a:p>
          <a:endParaRPr lang="en-US" sz="2200"/>
        </a:p>
      </dgm:t>
    </dgm:pt>
    <dgm:pt modelId="{83E90E2A-E7AD-42D5-8894-BC33420B6300}" type="sibTrans" cxnId="{1F818BF5-379E-4B68-BECD-3B55B14C4B5B}">
      <dgm:prSet/>
      <dgm:spPr/>
      <dgm:t>
        <a:bodyPr/>
        <a:lstStyle/>
        <a:p>
          <a:endParaRPr lang="en-US"/>
        </a:p>
      </dgm:t>
    </dgm:pt>
    <dgm:pt modelId="{6AD17A37-90F6-D647-9384-ABD8ECFCB906}">
      <dgm:prSet/>
      <dgm:spPr/>
      <dgm:t>
        <a:bodyPr/>
        <a:lstStyle/>
        <a:p>
          <a:r>
            <a:rPr lang="en-US"/>
            <a:t>“Learn to do good; seek justice, rescue the oppressed, defend the orphan, plead for the widow.”  Isaiah 1:17</a:t>
          </a:r>
        </a:p>
      </dgm:t>
    </dgm:pt>
    <dgm:pt modelId="{841F3639-3048-4442-9BB8-B0CD699DDC3C}" type="parTrans" cxnId="{BAB7AECA-7E5C-EC4F-AD7F-6B12308B1EF8}">
      <dgm:prSet/>
      <dgm:spPr/>
      <dgm:t>
        <a:bodyPr/>
        <a:lstStyle/>
        <a:p>
          <a:endParaRPr lang="en-US" sz="2200"/>
        </a:p>
      </dgm:t>
    </dgm:pt>
    <dgm:pt modelId="{60AE4135-EFE5-5240-B5A7-02ACFC45EC26}" type="sibTrans" cxnId="{BAB7AECA-7E5C-EC4F-AD7F-6B12308B1EF8}">
      <dgm:prSet/>
      <dgm:spPr/>
      <dgm:t>
        <a:bodyPr/>
        <a:lstStyle/>
        <a:p>
          <a:endParaRPr lang="en-US"/>
        </a:p>
      </dgm:t>
    </dgm:pt>
    <dgm:pt modelId="{D4E2649B-E766-D049-A7F8-249C1E4F3832}">
      <dgm:prSet/>
      <dgm:spPr/>
      <dgm:t>
        <a:bodyPr/>
        <a:lstStyle/>
        <a:p>
          <a:r>
            <a:rPr lang="en-US" dirty="0"/>
            <a:t>"But now, this is what the Lord says--he who created you, Jacob, he who formed you, Israel: 'Do not fear, for I have redeemed you; I have summoned you by name; you are mine!" Isaiah 43:1</a:t>
          </a:r>
        </a:p>
      </dgm:t>
    </dgm:pt>
    <dgm:pt modelId="{7D72E5EB-6E5F-B644-B97B-59592EA2F952}" type="parTrans" cxnId="{3E99733C-1535-8C4A-A8C0-6EEA64B14698}">
      <dgm:prSet/>
      <dgm:spPr/>
      <dgm:t>
        <a:bodyPr/>
        <a:lstStyle/>
        <a:p>
          <a:endParaRPr lang="en-US"/>
        </a:p>
      </dgm:t>
    </dgm:pt>
    <dgm:pt modelId="{7F2051B5-03F3-F94E-8796-AE41DCD4EADD}" type="sibTrans" cxnId="{3E99733C-1535-8C4A-A8C0-6EEA64B14698}">
      <dgm:prSet/>
      <dgm:spPr/>
      <dgm:t>
        <a:bodyPr/>
        <a:lstStyle/>
        <a:p>
          <a:endParaRPr lang="en-US"/>
        </a:p>
      </dgm:t>
    </dgm:pt>
    <dgm:pt modelId="{A9A83C5B-11B7-B643-80FC-E5A7AF87F9E3}" type="pres">
      <dgm:prSet presAssocID="{D90C412D-E041-4922-932C-A681C9224311}" presName="linear" presStyleCnt="0">
        <dgm:presLayoutVars>
          <dgm:animLvl val="lvl"/>
          <dgm:resizeHandles val="exact"/>
        </dgm:presLayoutVars>
      </dgm:prSet>
      <dgm:spPr/>
    </dgm:pt>
    <dgm:pt modelId="{4C8F774C-5539-7C48-B097-6D134D7D7A8D}" type="pres">
      <dgm:prSet presAssocID="{E7044195-FBAD-4A0F-9960-0E02AB12151C}" presName="parentText" presStyleLbl="node1" presStyleIdx="0" presStyleCnt="5">
        <dgm:presLayoutVars>
          <dgm:chMax val="0"/>
          <dgm:bulletEnabled val="1"/>
        </dgm:presLayoutVars>
      </dgm:prSet>
      <dgm:spPr/>
    </dgm:pt>
    <dgm:pt modelId="{630BFE70-CB45-0745-8080-D8065E50A660}" type="pres">
      <dgm:prSet presAssocID="{C587AF65-6F51-441B-9CD0-16AA80FCF99F}" presName="spacer" presStyleCnt="0"/>
      <dgm:spPr/>
    </dgm:pt>
    <dgm:pt modelId="{3BE06C0B-C94D-BE4F-8F50-4757CEC33903}" type="pres">
      <dgm:prSet presAssocID="{6AD17A37-90F6-D647-9384-ABD8ECFCB906}" presName="parentText" presStyleLbl="node1" presStyleIdx="1" presStyleCnt="5">
        <dgm:presLayoutVars>
          <dgm:chMax val="0"/>
          <dgm:bulletEnabled val="1"/>
        </dgm:presLayoutVars>
      </dgm:prSet>
      <dgm:spPr/>
    </dgm:pt>
    <dgm:pt modelId="{A9B94E1B-4F61-4A43-87B7-E06916906F70}" type="pres">
      <dgm:prSet presAssocID="{60AE4135-EFE5-5240-B5A7-02ACFC45EC26}" presName="spacer" presStyleCnt="0"/>
      <dgm:spPr/>
    </dgm:pt>
    <dgm:pt modelId="{032F300F-1805-FC4C-816D-9DBCB768AB30}" type="pres">
      <dgm:prSet presAssocID="{74EB4979-F578-4FAF-9E30-86CF899C1675}" presName="parentText" presStyleLbl="node1" presStyleIdx="2" presStyleCnt="5">
        <dgm:presLayoutVars>
          <dgm:chMax val="0"/>
          <dgm:bulletEnabled val="1"/>
        </dgm:presLayoutVars>
      </dgm:prSet>
      <dgm:spPr/>
    </dgm:pt>
    <dgm:pt modelId="{65F0C699-C20B-CE42-B675-E5823CD0D86F}" type="pres">
      <dgm:prSet presAssocID="{16F946D8-44C2-4B17-B490-F0F5F9B7B340}" presName="spacer" presStyleCnt="0"/>
      <dgm:spPr/>
    </dgm:pt>
    <dgm:pt modelId="{17238592-9505-3644-B643-941A35A86CDF}" type="pres">
      <dgm:prSet presAssocID="{F4D5E5F5-B911-41D3-9582-179BF47ED5DD}" presName="parentText" presStyleLbl="node1" presStyleIdx="3" presStyleCnt="5">
        <dgm:presLayoutVars>
          <dgm:chMax val="0"/>
          <dgm:bulletEnabled val="1"/>
        </dgm:presLayoutVars>
      </dgm:prSet>
      <dgm:spPr/>
    </dgm:pt>
    <dgm:pt modelId="{9525DE7F-3576-EF4E-AFBE-13517BEE8F82}" type="pres">
      <dgm:prSet presAssocID="{83E90E2A-E7AD-42D5-8894-BC33420B6300}" presName="spacer" presStyleCnt="0"/>
      <dgm:spPr/>
    </dgm:pt>
    <dgm:pt modelId="{9F51A03E-C79F-CF4B-A729-21C01BA7E880}" type="pres">
      <dgm:prSet presAssocID="{D4E2649B-E766-D049-A7F8-249C1E4F3832}" presName="parentText" presStyleLbl="node1" presStyleIdx="4" presStyleCnt="5">
        <dgm:presLayoutVars>
          <dgm:chMax val="0"/>
          <dgm:bulletEnabled val="1"/>
        </dgm:presLayoutVars>
      </dgm:prSet>
      <dgm:spPr/>
    </dgm:pt>
  </dgm:ptLst>
  <dgm:cxnLst>
    <dgm:cxn modelId="{27BA1B14-DA35-344F-B8A2-725CDCE588E5}" type="presOf" srcId="{F4D5E5F5-B911-41D3-9582-179BF47ED5DD}" destId="{17238592-9505-3644-B643-941A35A86CDF}" srcOrd="0" destOrd="0" presId="urn:microsoft.com/office/officeart/2005/8/layout/vList2"/>
    <dgm:cxn modelId="{055C0529-465A-4313-BC64-3BC4A71747CA}" srcId="{D90C412D-E041-4922-932C-A681C9224311}" destId="{74EB4979-F578-4FAF-9E30-86CF899C1675}" srcOrd="2" destOrd="0" parTransId="{4B3F7F1B-BC7C-470C-A05C-35E60A077C8C}" sibTransId="{16F946D8-44C2-4B17-B490-F0F5F9B7B340}"/>
    <dgm:cxn modelId="{3E99733C-1535-8C4A-A8C0-6EEA64B14698}" srcId="{D90C412D-E041-4922-932C-A681C9224311}" destId="{D4E2649B-E766-D049-A7F8-249C1E4F3832}" srcOrd="4" destOrd="0" parTransId="{7D72E5EB-6E5F-B644-B97B-59592EA2F952}" sibTransId="{7F2051B5-03F3-F94E-8796-AE41DCD4EADD}"/>
    <dgm:cxn modelId="{7D2C0855-002E-D444-A4EE-BBFB41B786E2}" type="presOf" srcId="{74EB4979-F578-4FAF-9E30-86CF899C1675}" destId="{032F300F-1805-FC4C-816D-9DBCB768AB30}" srcOrd="0" destOrd="0" presId="urn:microsoft.com/office/officeart/2005/8/layout/vList2"/>
    <dgm:cxn modelId="{C1BC277C-19DA-F44C-A65D-FFA7EAD6F978}" type="presOf" srcId="{D90C412D-E041-4922-932C-A681C9224311}" destId="{A9A83C5B-11B7-B643-80FC-E5A7AF87F9E3}" srcOrd="0" destOrd="0" presId="urn:microsoft.com/office/officeart/2005/8/layout/vList2"/>
    <dgm:cxn modelId="{BAB7AECA-7E5C-EC4F-AD7F-6B12308B1EF8}" srcId="{D90C412D-E041-4922-932C-A681C9224311}" destId="{6AD17A37-90F6-D647-9384-ABD8ECFCB906}" srcOrd="1" destOrd="0" parTransId="{841F3639-3048-4442-9BB8-B0CD699DDC3C}" sibTransId="{60AE4135-EFE5-5240-B5A7-02ACFC45EC26}"/>
    <dgm:cxn modelId="{6F5FF8D1-D249-7F49-8607-E8B4FD1D2BA1}" type="presOf" srcId="{D4E2649B-E766-D049-A7F8-249C1E4F3832}" destId="{9F51A03E-C79F-CF4B-A729-21C01BA7E880}" srcOrd="0" destOrd="0" presId="urn:microsoft.com/office/officeart/2005/8/layout/vList2"/>
    <dgm:cxn modelId="{1D4663D6-8D4B-704F-8EF5-FBB418324693}" type="presOf" srcId="{E7044195-FBAD-4A0F-9960-0E02AB12151C}" destId="{4C8F774C-5539-7C48-B097-6D134D7D7A8D}" srcOrd="0" destOrd="0" presId="urn:microsoft.com/office/officeart/2005/8/layout/vList2"/>
    <dgm:cxn modelId="{AD0C7FEE-D21D-4A1B-868E-E50FCB518455}" srcId="{D90C412D-E041-4922-932C-A681C9224311}" destId="{E7044195-FBAD-4A0F-9960-0E02AB12151C}" srcOrd="0" destOrd="0" parTransId="{613F81AD-14E6-4031-B955-CBFC59983E57}" sibTransId="{C587AF65-6F51-441B-9CD0-16AA80FCF99F}"/>
    <dgm:cxn modelId="{D7BB2AF1-25D6-1D42-BD1A-07A3E6D417C7}" type="presOf" srcId="{6AD17A37-90F6-D647-9384-ABD8ECFCB906}" destId="{3BE06C0B-C94D-BE4F-8F50-4757CEC33903}" srcOrd="0" destOrd="0" presId="urn:microsoft.com/office/officeart/2005/8/layout/vList2"/>
    <dgm:cxn modelId="{1F818BF5-379E-4B68-BECD-3B55B14C4B5B}" srcId="{D90C412D-E041-4922-932C-A681C9224311}" destId="{F4D5E5F5-B911-41D3-9582-179BF47ED5DD}" srcOrd="3" destOrd="0" parTransId="{AAE7AA58-2DE7-4BEF-A62D-4AF8DB741256}" sibTransId="{83E90E2A-E7AD-42D5-8894-BC33420B6300}"/>
    <dgm:cxn modelId="{B2AD38AD-58BB-C44A-9AD8-ED7A64B654CF}" type="presParOf" srcId="{A9A83C5B-11B7-B643-80FC-E5A7AF87F9E3}" destId="{4C8F774C-5539-7C48-B097-6D134D7D7A8D}" srcOrd="0" destOrd="0" presId="urn:microsoft.com/office/officeart/2005/8/layout/vList2"/>
    <dgm:cxn modelId="{CCC6864B-BB2A-074A-B047-2ACC226C5ADB}" type="presParOf" srcId="{A9A83C5B-11B7-B643-80FC-E5A7AF87F9E3}" destId="{630BFE70-CB45-0745-8080-D8065E50A660}" srcOrd="1" destOrd="0" presId="urn:microsoft.com/office/officeart/2005/8/layout/vList2"/>
    <dgm:cxn modelId="{4A7065A1-4902-A942-884E-392E2557F882}" type="presParOf" srcId="{A9A83C5B-11B7-B643-80FC-E5A7AF87F9E3}" destId="{3BE06C0B-C94D-BE4F-8F50-4757CEC33903}" srcOrd="2" destOrd="0" presId="urn:microsoft.com/office/officeart/2005/8/layout/vList2"/>
    <dgm:cxn modelId="{2DF31B0F-5C8B-F845-B419-CE38787797A0}" type="presParOf" srcId="{A9A83C5B-11B7-B643-80FC-E5A7AF87F9E3}" destId="{A9B94E1B-4F61-4A43-87B7-E06916906F70}" srcOrd="3" destOrd="0" presId="urn:microsoft.com/office/officeart/2005/8/layout/vList2"/>
    <dgm:cxn modelId="{2C53F20F-46FC-CD42-9931-C6384D31A930}" type="presParOf" srcId="{A9A83C5B-11B7-B643-80FC-E5A7AF87F9E3}" destId="{032F300F-1805-FC4C-816D-9DBCB768AB30}" srcOrd="4" destOrd="0" presId="urn:microsoft.com/office/officeart/2005/8/layout/vList2"/>
    <dgm:cxn modelId="{C643E00F-BA72-C344-91F3-CC178BCD414B}" type="presParOf" srcId="{A9A83C5B-11B7-B643-80FC-E5A7AF87F9E3}" destId="{65F0C699-C20B-CE42-B675-E5823CD0D86F}" srcOrd="5" destOrd="0" presId="urn:microsoft.com/office/officeart/2005/8/layout/vList2"/>
    <dgm:cxn modelId="{88EAB206-DDF6-8148-AE11-3F5F02FBD4BE}" type="presParOf" srcId="{A9A83C5B-11B7-B643-80FC-E5A7AF87F9E3}" destId="{17238592-9505-3644-B643-941A35A86CDF}" srcOrd="6" destOrd="0" presId="urn:microsoft.com/office/officeart/2005/8/layout/vList2"/>
    <dgm:cxn modelId="{B74DC21B-76A8-7249-9376-9BDBC9BBC38E}" type="presParOf" srcId="{A9A83C5B-11B7-B643-80FC-E5A7AF87F9E3}" destId="{9525DE7F-3576-EF4E-AFBE-13517BEE8F82}" srcOrd="7" destOrd="0" presId="urn:microsoft.com/office/officeart/2005/8/layout/vList2"/>
    <dgm:cxn modelId="{207FBA3C-0BB2-A742-9C58-92CB2252F1A1}" type="presParOf" srcId="{A9A83C5B-11B7-B643-80FC-E5A7AF87F9E3}" destId="{9F51A03E-C79F-CF4B-A729-21C01BA7E88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67AB49-3D9B-40AC-BAA6-111DAD145C61}"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456166D1-E8A6-4E12-BD8A-70F284198B69}">
      <dgm:prSet phldrT="[Text]"/>
      <dgm:spPr/>
      <dgm:t>
        <a:bodyPr/>
        <a:lstStyle/>
        <a:p>
          <a:pPr>
            <a:spcAft>
              <a:spcPts val="0"/>
            </a:spcAft>
          </a:pPr>
          <a:r>
            <a:rPr lang="en-US" dirty="0"/>
            <a:t>No</a:t>
          </a:r>
        </a:p>
        <a:p>
          <a:pPr>
            <a:spcAft>
              <a:spcPts val="0"/>
            </a:spcAft>
          </a:pPr>
          <a:r>
            <a:rPr lang="en-US" dirty="0"/>
            <a:t>Experts</a:t>
          </a:r>
        </a:p>
      </dgm:t>
    </dgm:pt>
    <dgm:pt modelId="{78D4F65D-A088-4B3E-94A7-CEFB570FE563}" type="parTrans" cxnId="{B6899EA3-45E0-4DBC-84B3-D9CF7461DDAC}">
      <dgm:prSet/>
      <dgm:spPr/>
      <dgm:t>
        <a:bodyPr/>
        <a:lstStyle/>
        <a:p>
          <a:endParaRPr lang="en-US"/>
        </a:p>
      </dgm:t>
    </dgm:pt>
    <dgm:pt modelId="{48BED6D5-BCD8-49F8-864D-DD71C350F3B8}" type="sibTrans" cxnId="{B6899EA3-45E0-4DBC-84B3-D9CF7461DDAC}">
      <dgm:prSet/>
      <dgm:spPr/>
      <dgm:t>
        <a:bodyPr/>
        <a:lstStyle/>
        <a:p>
          <a:endParaRPr lang="en-US"/>
        </a:p>
      </dgm:t>
    </dgm:pt>
    <dgm:pt modelId="{5031437E-CA6B-4939-B7FC-389DE667D9FA}">
      <dgm:prSet phldrT="[Text]" custT="1"/>
      <dgm:spPr/>
      <dgm:t>
        <a:bodyPr/>
        <a:lstStyle/>
        <a:p>
          <a:r>
            <a:rPr lang="en" sz="1800" dirty="0"/>
            <a:t>Acknowledge that there are no experts in the room – we’re all here to learn, including the facilitators!</a:t>
          </a:r>
          <a:endParaRPr lang="en-US" sz="1800" dirty="0"/>
        </a:p>
      </dgm:t>
    </dgm:pt>
    <dgm:pt modelId="{EF6A66BF-D6DB-4E83-8F7A-B1841CD7BD69}" type="parTrans" cxnId="{13C3F10E-1B27-4E10-90AE-13165E5BC09A}">
      <dgm:prSet/>
      <dgm:spPr/>
      <dgm:t>
        <a:bodyPr/>
        <a:lstStyle/>
        <a:p>
          <a:endParaRPr lang="en-US"/>
        </a:p>
      </dgm:t>
    </dgm:pt>
    <dgm:pt modelId="{B54006AC-679E-4C1D-A004-DC2AD305D7EB}" type="sibTrans" cxnId="{13C3F10E-1B27-4E10-90AE-13165E5BC09A}">
      <dgm:prSet/>
      <dgm:spPr/>
      <dgm:t>
        <a:bodyPr/>
        <a:lstStyle/>
        <a:p>
          <a:endParaRPr lang="en-US"/>
        </a:p>
      </dgm:t>
    </dgm:pt>
    <dgm:pt modelId="{3B2CB497-62F3-4BDB-82FB-07DF1DBEBC1B}">
      <dgm:prSet phldrT="[Text]"/>
      <dgm:spPr/>
      <dgm:t>
        <a:bodyPr/>
        <a:lstStyle/>
        <a:p>
          <a:pPr>
            <a:spcAft>
              <a:spcPts val="0"/>
            </a:spcAft>
          </a:pPr>
          <a:r>
            <a:rPr lang="en-US" dirty="0"/>
            <a:t>Assume </a:t>
          </a:r>
        </a:p>
        <a:p>
          <a:pPr>
            <a:spcAft>
              <a:spcPts val="0"/>
            </a:spcAft>
          </a:pPr>
          <a:r>
            <a:rPr lang="en-US" dirty="0"/>
            <a:t>+ Intent</a:t>
          </a:r>
        </a:p>
      </dgm:t>
    </dgm:pt>
    <dgm:pt modelId="{C656872B-0463-418B-BA53-45E623A4F114}" type="parTrans" cxnId="{C0DC3F3A-FFC0-4276-8B34-73C01AA4A33D}">
      <dgm:prSet/>
      <dgm:spPr/>
      <dgm:t>
        <a:bodyPr/>
        <a:lstStyle/>
        <a:p>
          <a:endParaRPr lang="en-US"/>
        </a:p>
      </dgm:t>
    </dgm:pt>
    <dgm:pt modelId="{7AEF21D9-59BD-4B59-9ABB-B5C696D694F6}" type="sibTrans" cxnId="{C0DC3F3A-FFC0-4276-8B34-73C01AA4A33D}">
      <dgm:prSet/>
      <dgm:spPr/>
      <dgm:t>
        <a:bodyPr/>
        <a:lstStyle/>
        <a:p>
          <a:endParaRPr lang="en-US"/>
        </a:p>
      </dgm:t>
    </dgm:pt>
    <dgm:pt modelId="{1D88D437-3E8A-4EC7-B190-2DCE5952049E}">
      <dgm:prSet phldrT="[Text]" custT="1"/>
      <dgm:spPr/>
      <dgm:t>
        <a:bodyPr/>
        <a:lstStyle/>
        <a:p>
          <a:r>
            <a:rPr lang="en" sz="1800"/>
            <a:t>Assume positive intent and offer grace readily.</a:t>
          </a:r>
          <a:endParaRPr lang="en-US" sz="1800"/>
        </a:p>
      </dgm:t>
    </dgm:pt>
    <dgm:pt modelId="{EE277F59-76AE-4CD5-AC1E-A21C66DA5B62}" type="parTrans" cxnId="{53A16148-FEA5-4E2A-AE28-051C1E5E68D0}">
      <dgm:prSet/>
      <dgm:spPr/>
      <dgm:t>
        <a:bodyPr/>
        <a:lstStyle/>
        <a:p>
          <a:endParaRPr lang="en-US"/>
        </a:p>
      </dgm:t>
    </dgm:pt>
    <dgm:pt modelId="{BAE6853D-90B7-4902-B9CA-62D7946672CF}" type="sibTrans" cxnId="{53A16148-FEA5-4E2A-AE28-051C1E5E68D0}">
      <dgm:prSet/>
      <dgm:spPr/>
      <dgm:t>
        <a:bodyPr/>
        <a:lstStyle/>
        <a:p>
          <a:endParaRPr lang="en-US"/>
        </a:p>
      </dgm:t>
    </dgm:pt>
    <dgm:pt modelId="{AECBD122-52BC-4682-882F-F1EA2433C4DB}">
      <dgm:prSet phldrT="[Text]"/>
      <dgm:spPr/>
      <dgm:t>
        <a:bodyPr/>
        <a:lstStyle/>
        <a:p>
          <a:pPr>
            <a:spcAft>
              <a:spcPts val="0"/>
            </a:spcAft>
          </a:pPr>
          <a:r>
            <a:rPr lang="en-US" dirty="0"/>
            <a:t>Pay </a:t>
          </a:r>
        </a:p>
        <a:p>
          <a:pPr>
            <a:spcAft>
              <a:spcPts val="0"/>
            </a:spcAft>
          </a:pPr>
          <a:r>
            <a:rPr lang="en-US" dirty="0"/>
            <a:t>Attention</a:t>
          </a:r>
        </a:p>
      </dgm:t>
    </dgm:pt>
    <dgm:pt modelId="{DECF5F9F-9DA0-4336-9382-56048A7C0DF1}" type="parTrans" cxnId="{55F1F5C0-675F-4D83-9F4F-A141A68C919B}">
      <dgm:prSet/>
      <dgm:spPr/>
      <dgm:t>
        <a:bodyPr/>
        <a:lstStyle/>
        <a:p>
          <a:endParaRPr lang="en-US"/>
        </a:p>
      </dgm:t>
    </dgm:pt>
    <dgm:pt modelId="{D18522F9-68B0-4028-A8AA-29A6F1EFA494}" type="sibTrans" cxnId="{55F1F5C0-675F-4D83-9F4F-A141A68C919B}">
      <dgm:prSet/>
      <dgm:spPr/>
      <dgm:t>
        <a:bodyPr/>
        <a:lstStyle/>
        <a:p>
          <a:endParaRPr lang="en-US"/>
        </a:p>
      </dgm:t>
    </dgm:pt>
    <dgm:pt modelId="{07CA2F86-F0C2-4CC7-A90B-D6AEF0D11280}">
      <dgm:prSet phldrT="[Text]" custT="1"/>
      <dgm:spPr/>
      <dgm:t>
        <a:bodyPr/>
        <a:lstStyle/>
        <a:p>
          <a:r>
            <a:rPr lang="en-US" sz="1800" dirty="0"/>
            <a:t>Respect the confidentiality of our conversations.</a:t>
          </a:r>
        </a:p>
      </dgm:t>
    </dgm:pt>
    <dgm:pt modelId="{D59822EE-BCD1-4CD1-A80E-F5E074711183}" type="parTrans" cxnId="{9FE64A46-0FCA-495F-9A0F-A0B8851C93F4}">
      <dgm:prSet/>
      <dgm:spPr/>
      <dgm:t>
        <a:bodyPr/>
        <a:lstStyle/>
        <a:p>
          <a:endParaRPr lang="en-US"/>
        </a:p>
      </dgm:t>
    </dgm:pt>
    <dgm:pt modelId="{EE65036A-D9AF-4FEC-A69A-BE18111A01B7}" type="sibTrans" cxnId="{9FE64A46-0FCA-495F-9A0F-A0B8851C93F4}">
      <dgm:prSet/>
      <dgm:spPr/>
      <dgm:t>
        <a:bodyPr/>
        <a:lstStyle/>
        <a:p>
          <a:endParaRPr lang="en-US"/>
        </a:p>
      </dgm:t>
    </dgm:pt>
    <dgm:pt modelId="{6544F2A6-3548-4582-9C70-E218C2E24F06}">
      <dgm:prSet phldrT="[Text]"/>
      <dgm:spPr/>
      <dgm:t>
        <a:bodyPr/>
        <a:lstStyle/>
        <a:p>
          <a:pPr>
            <a:spcAft>
              <a:spcPts val="0"/>
            </a:spcAft>
          </a:pPr>
          <a:r>
            <a:rPr lang="en-US" dirty="0"/>
            <a:t>Brave </a:t>
          </a:r>
        </a:p>
        <a:p>
          <a:pPr>
            <a:spcAft>
              <a:spcPts val="0"/>
            </a:spcAft>
          </a:pPr>
          <a:r>
            <a:rPr lang="en-US" dirty="0"/>
            <a:t>Space</a:t>
          </a:r>
        </a:p>
      </dgm:t>
    </dgm:pt>
    <dgm:pt modelId="{35B47040-1BAA-4FE1-905B-5D61BDD8F42A}" type="parTrans" cxnId="{1289544F-34C9-49D9-ABF5-2313F8112E46}">
      <dgm:prSet/>
      <dgm:spPr/>
      <dgm:t>
        <a:bodyPr/>
        <a:lstStyle/>
        <a:p>
          <a:endParaRPr lang="en-US"/>
        </a:p>
      </dgm:t>
    </dgm:pt>
    <dgm:pt modelId="{FE350837-B487-4089-9291-2F51719E7A55}" type="sibTrans" cxnId="{1289544F-34C9-49D9-ABF5-2313F8112E46}">
      <dgm:prSet/>
      <dgm:spPr/>
      <dgm:t>
        <a:bodyPr/>
        <a:lstStyle/>
        <a:p>
          <a:endParaRPr lang="en-US"/>
        </a:p>
      </dgm:t>
    </dgm:pt>
    <dgm:pt modelId="{2A9B5B0A-BDFA-4917-B7C8-4BC0E9214D6D}">
      <dgm:prSet phldrT="[Text]" custT="1"/>
      <dgm:spPr/>
      <dgm:t>
        <a:bodyPr/>
        <a:lstStyle/>
        <a:p>
          <a:r>
            <a:rPr lang="en" sz="1800"/>
            <a:t>Pay attention to how these discussions make us feel. It’s okay to be uncomfortable.</a:t>
          </a:r>
          <a:endParaRPr lang="en-US" sz="1800" dirty="0"/>
        </a:p>
      </dgm:t>
    </dgm:pt>
    <dgm:pt modelId="{DE45FDBB-4489-4C5F-A222-EA7CEDFC8491}" type="parTrans" cxnId="{46353B81-1E2D-46E9-9BF4-9A6EE58CAC4B}">
      <dgm:prSet/>
      <dgm:spPr/>
      <dgm:t>
        <a:bodyPr/>
        <a:lstStyle/>
        <a:p>
          <a:endParaRPr lang="en-US"/>
        </a:p>
      </dgm:t>
    </dgm:pt>
    <dgm:pt modelId="{395E591C-4E9B-4A8B-BD40-9D8B86EAB6CB}" type="sibTrans" cxnId="{46353B81-1E2D-46E9-9BF4-9A6EE58CAC4B}">
      <dgm:prSet/>
      <dgm:spPr/>
      <dgm:t>
        <a:bodyPr/>
        <a:lstStyle/>
        <a:p>
          <a:endParaRPr lang="en-US"/>
        </a:p>
      </dgm:t>
    </dgm:pt>
    <dgm:pt modelId="{68B91CF8-4336-4D73-B166-5EB2BEB2EBDC}">
      <dgm:prSet phldrT="[Text]"/>
      <dgm:spPr/>
      <dgm:t>
        <a:bodyPr/>
        <a:lstStyle/>
        <a:p>
          <a:pPr>
            <a:spcAft>
              <a:spcPts val="0"/>
            </a:spcAft>
          </a:pPr>
          <a:r>
            <a:rPr lang="en-US" dirty="0"/>
            <a:t>Confidentiality</a:t>
          </a:r>
        </a:p>
      </dgm:t>
    </dgm:pt>
    <dgm:pt modelId="{8C07060C-B318-4FAB-A2FF-A14CA159E4A5}" type="parTrans" cxnId="{1A3573CC-B580-4D67-8D45-6BC0F20705EE}">
      <dgm:prSet/>
      <dgm:spPr/>
      <dgm:t>
        <a:bodyPr/>
        <a:lstStyle/>
        <a:p>
          <a:endParaRPr lang="en-US"/>
        </a:p>
      </dgm:t>
    </dgm:pt>
    <dgm:pt modelId="{227234E3-4FD4-442C-A4B6-4BC1077E0B92}" type="sibTrans" cxnId="{1A3573CC-B580-4D67-8D45-6BC0F20705EE}">
      <dgm:prSet/>
      <dgm:spPr/>
      <dgm:t>
        <a:bodyPr/>
        <a:lstStyle/>
        <a:p>
          <a:endParaRPr lang="en-US"/>
        </a:p>
      </dgm:t>
    </dgm:pt>
    <dgm:pt modelId="{B9CC96FE-990E-4272-911A-4B168B802CF6}">
      <dgm:prSet phldrT="[Text]" custT="1"/>
      <dgm:spPr/>
      <dgm:t>
        <a:bodyPr/>
        <a:lstStyle/>
        <a:p>
          <a:r>
            <a:rPr lang="en" sz="1800" dirty="0"/>
            <a:t>Honor our time together as a “</a:t>
          </a:r>
          <a:r>
            <a:rPr lang="en-US" sz="1800" dirty="0"/>
            <a:t>brave</a:t>
          </a:r>
          <a:r>
            <a:rPr lang="en" sz="1800" dirty="0"/>
            <a:t> space” with room for multiple perspectives, knowing that we are all at different places on this journey.</a:t>
          </a:r>
          <a:endParaRPr lang="en-US" sz="1800" dirty="0"/>
        </a:p>
      </dgm:t>
    </dgm:pt>
    <dgm:pt modelId="{B165F1A0-8EE6-4E92-ADE8-68ED73F60DC1}" type="parTrans" cxnId="{D01EB02C-19FA-410B-9D84-6C22520B59D0}">
      <dgm:prSet/>
      <dgm:spPr/>
      <dgm:t>
        <a:bodyPr/>
        <a:lstStyle/>
        <a:p>
          <a:endParaRPr lang="en-US"/>
        </a:p>
      </dgm:t>
    </dgm:pt>
    <dgm:pt modelId="{9B0C3007-3444-40BE-9A47-237BD10AE0D9}" type="sibTrans" cxnId="{D01EB02C-19FA-410B-9D84-6C22520B59D0}">
      <dgm:prSet/>
      <dgm:spPr/>
      <dgm:t>
        <a:bodyPr/>
        <a:lstStyle/>
        <a:p>
          <a:endParaRPr lang="en-US"/>
        </a:p>
      </dgm:t>
    </dgm:pt>
    <dgm:pt modelId="{D67E4D7C-1D17-4D32-8F02-F0442183B0E3}" type="pres">
      <dgm:prSet presAssocID="{EC67AB49-3D9B-40AC-BAA6-111DAD145C61}" presName="Name0" presStyleCnt="0">
        <dgm:presLayoutVars>
          <dgm:dir/>
          <dgm:animLvl val="lvl"/>
          <dgm:resizeHandles val="exact"/>
        </dgm:presLayoutVars>
      </dgm:prSet>
      <dgm:spPr/>
    </dgm:pt>
    <dgm:pt modelId="{E8CDC314-57DC-4B8C-A47B-51448FE0FC42}" type="pres">
      <dgm:prSet presAssocID="{456166D1-E8A6-4E12-BD8A-70F284198B69}" presName="linNode" presStyleCnt="0"/>
      <dgm:spPr/>
    </dgm:pt>
    <dgm:pt modelId="{A2E9E723-F03E-4E41-984B-2F534F1AB7FD}" type="pres">
      <dgm:prSet presAssocID="{456166D1-E8A6-4E12-BD8A-70F284198B69}" presName="parentText" presStyleLbl="node1" presStyleIdx="0" presStyleCnt="5" custScaleX="61024" custLinFactNeighborX="314" custLinFactNeighborY="-3174">
        <dgm:presLayoutVars>
          <dgm:chMax val="1"/>
          <dgm:bulletEnabled val="1"/>
        </dgm:presLayoutVars>
      </dgm:prSet>
      <dgm:spPr/>
    </dgm:pt>
    <dgm:pt modelId="{B3A027E8-187E-4AEE-B164-68A24917C4B9}" type="pres">
      <dgm:prSet presAssocID="{456166D1-E8A6-4E12-BD8A-70F284198B69}" presName="descendantText" presStyleLbl="alignAccFollowNode1" presStyleIdx="0" presStyleCnt="5" custScaleX="113135">
        <dgm:presLayoutVars>
          <dgm:bulletEnabled val="1"/>
        </dgm:presLayoutVars>
      </dgm:prSet>
      <dgm:spPr/>
    </dgm:pt>
    <dgm:pt modelId="{463DAD1B-458E-4971-9942-8B8D69243C4D}" type="pres">
      <dgm:prSet presAssocID="{48BED6D5-BCD8-49F8-864D-DD71C350F3B8}" presName="sp" presStyleCnt="0"/>
      <dgm:spPr/>
    </dgm:pt>
    <dgm:pt modelId="{71EA9769-CCF4-442D-ADAF-5A7637CE6EB7}" type="pres">
      <dgm:prSet presAssocID="{3B2CB497-62F3-4BDB-82FB-07DF1DBEBC1B}" presName="linNode" presStyleCnt="0"/>
      <dgm:spPr/>
    </dgm:pt>
    <dgm:pt modelId="{E330C09A-3C70-4297-A14B-BEF7E2271565}" type="pres">
      <dgm:prSet presAssocID="{3B2CB497-62F3-4BDB-82FB-07DF1DBEBC1B}" presName="parentText" presStyleLbl="node1" presStyleIdx="1" presStyleCnt="5" custScaleX="61024" custLinFactNeighborX="314" custLinFactNeighborY="-3174">
        <dgm:presLayoutVars>
          <dgm:chMax val="1"/>
          <dgm:bulletEnabled val="1"/>
        </dgm:presLayoutVars>
      </dgm:prSet>
      <dgm:spPr/>
    </dgm:pt>
    <dgm:pt modelId="{4CA41F05-76B9-4328-B9CC-2E266FA76AE9}" type="pres">
      <dgm:prSet presAssocID="{3B2CB497-62F3-4BDB-82FB-07DF1DBEBC1B}" presName="descendantText" presStyleLbl="alignAccFollowNode1" presStyleIdx="1" presStyleCnt="5" custScaleX="113135">
        <dgm:presLayoutVars>
          <dgm:bulletEnabled val="1"/>
        </dgm:presLayoutVars>
      </dgm:prSet>
      <dgm:spPr/>
    </dgm:pt>
    <dgm:pt modelId="{E0BEFE67-F345-45D9-9D52-4024D234EBBA}" type="pres">
      <dgm:prSet presAssocID="{7AEF21D9-59BD-4B59-9ABB-B5C696D694F6}" presName="sp" presStyleCnt="0"/>
      <dgm:spPr/>
    </dgm:pt>
    <dgm:pt modelId="{23760B74-E067-4418-B308-805FA5304A82}" type="pres">
      <dgm:prSet presAssocID="{AECBD122-52BC-4682-882F-F1EA2433C4DB}" presName="linNode" presStyleCnt="0"/>
      <dgm:spPr/>
    </dgm:pt>
    <dgm:pt modelId="{640B73B9-7319-44D1-BE17-0FA9C3CC2C13}" type="pres">
      <dgm:prSet presAssocID="{AECBD122-52BC-4682-882F-F1EA2433C4DB}" presName="parentText" presStyleLbl="node1" presStyleIdx="2" presStyleCnt="5" custScaleX="61024" custLinFactNeighborX="314" custLinFactNeighborY="-3174">
        <dgm:presLayoutVars>
          <dgm:chMax val="1"/>
          <dgm:bulletEnabled val="1"/>
        </dgm:presLayoutVars>
      </dgm:prSet>
      <dgm:spPr/>
    </dgm:pt>
    <dgm:pt modelId="{24A40F7D-71AA-4042-BC27-54BDD27B3D51}" type="pres">
      <dgm:prSet presAssocID="{AECBD122-52BC-4682-882F-F1EA2433C4DB}" presName="descendantText" presStyleLbl="alignAccFollowNode1" presStyleIdx="2" presStyleCnt="5" custScaleX="113135">
        <dgm:presLayoutVars>
          <dgm:bulletEnabled val="1"/>
        </dgm:presLayoutVars>
      </dgm:prSet>
      <dgm:spPr/>
    </dgm:pt>
    <dgm:pt modelId="{74F84769-6AC6-4B9D-88F0-8F7B6CBDB65E}" type="pres">
      <dgm:prSet presAssocID="{D18522F9-68B0-4028-A8AA-29A6F1EFA494}" presName="sp" presStyleCnt="0"/>
      <dgm:spPr/>
    </dgm:pt>
    <dgm:pt modelId="{9927FFD4-A50F-4472-BE4A-FEDD963D3A0E}" type="pres">
      <dgm:prSet presAssocID="{6544F2A6-3548-4582-9C70-E218C2E24F06}" presName="linNode" presStyleCnt="0"/>
      <dgm:spPr/>
    </dgm:pt>
    <dgm:pt modelId="{22EBD719-C83E-40A8-AA53-66A931DAF4BA}" type="pres">
      <dgm:prSet presAssocID="{6544F2A6-3548-4582-9C70-E218C2E24F06}" presName="parentText" presStyleLbl="node1" presStyleIdx="3" presStyleCnt="5" custScaleX="61024">
        <dgm:presLayoutVars>
          <dgm:chMax val="1"/>
          <dgm:bulletEnabled val="1"/>
        </dgm:presLayoutVars>
      </dgm:prSet>
      <dgm:spPr/>
    </dgm:pt>
    <dgm:pt modelId="{A72DAABD-8493-4647-AB84-6E519C148EC1}" type="pres">
      <dgm:prSet presAssocID="{6544F2A6-3548-4582-9C70-E218C2E24F06}" presName="descendantText" presStyleLbl="alignAccFollowNode1" presStyleIdx="3" presStyleCnt="5" custScaleX="113135">
        <dgm:presLayoutVars>
          <dgm:bulletEnabled val="1"/>
        </dgm:presLayoutVars>
      </dgm:prSet>
      <dgm:spPr/>
    </dgm:pt>
    <dgm:pt modelId="{71857900-F7C7-4889-A746-385DD65DBA2E}" type="pres">
      <dgm:prSet presAssocID="{FE350837-B487-4089-9291-2F51719E7A55}" presName="sp" presStyleCnt="0"/>
      <dgm:spPr/>
    </dgm:pt>
    <dgm:pt modelId="{3E842263-1FC9-47FC-811E-92B058B42C72}" type="pres">
      <dgm:prSet presAssocID="{68B91CF8-4336-4D73-B166-5EB2BEB2EBDC}" presName="linNode" presStyleCnt="0"/>
      <dgm:spPr/>
    </dgm:pt>
    <dgm:pt modelId="{E829D023-98B9-4CA4-8AB3-553F35758CFD}" type="pres">
      <dgm:prSet presAssocID="{68B91CF8-4336-4D73-B166-5EB2BEB2EBDC}" presName="parentText" presStyleLbl="node1" presStyleIdx="4" presStyleCnt="5" custScaleX="61024">
        <dgm:presLayoutVars>
          <dgm:chMax val="1"/>
          <dgm:bulletEnabled val="1"/>
        </dgm:presLayoutVars>
      </dgm:prSet>
      <dgm:spPr/>
    </dgm:pt>
    <dgm:pt modelId="{B2647900-9D6A-4594-8FD4-A1F24317CA07}" type="pres">
      <dgm:prSet presAssocID="{68B91CF8-4336-4D73-B166-5EB2BEB2EBDC}" presName="descendantText" presStyleLbl="alignAccFollowNode1" presStyleIdx="4" presStyleCnt="5" custScaleX="113135">
        <dgm:presLayoutVars>
          <dgm:bulletEnabled val="1"/>
        </dgm:presLayoutVars>
      </dgm:prSet>
      <dgm:spPr/>
    </dgm:pt>
  </dgm:ptLst>
  <dgm:cxnLst>
    <dgm:cxn modelId="{13C3F10E-1B27-4E10-90AE-13165E5BC09A}" srcId="{456166D1-E8A6-4E12-BD8A-70F284198B69}" destId="{5031437E-CA6B-4939-B7FC-389DE667D9FA}" srcOrd="0" destOrd="0" parTransId="{EF6A66BF-D6DB-4E83-8F7A-B1841CD7BD69}" sibTransId="{B54006AC-679E-4C1D-A004-DC2AD305D7EB}"/>
    <dgm:cxn modelId="{67D34A1E-3DD8-4025-9054-3485992FB2FD}" type="presOf" srcId="{456166D1-E8A6-4E12-BD8A-70F284198B69}" destId="{A2E9E723-F03E-4E41-984B-2F534F1AB7FD}" srcOrd="0" destOrd="0" presId="urn:microsoft.com/office/officeart/2005/8/layout/vList5"/>
    <dgm:cxn modelId="{D01EB02C-19FA-410B-9D84-6C22520B59D0}" srcId="{6544F2A6-3548-4582-9C70-E218C2E24F06}" destId="{B9CC96FE-990E-4272-911A-4B168B802CF6}" srcOrd="0" destOrd="0" parTransId="{B165F1A0-8EE6-4E92-ADE8-68ED73F60DC1}" sibTransId="{9B0C3007-3444-40BE-9A47-237BD10AE0D9}"/>
    <dgm:cxn modelId="{C0DC3F3A-FFC0-4276-8B34-73C01AA4A33D}" srcId="{EC67AB49-3D9B-40AC-BAA6-111DAD145C61}" destId="{3B2CB497-62F3-4BDB-82FB-07DF1DBEBC1B}" srcOrd="1" destOrd="0" parTransId="{C656872B-0463-418B-BA53-45E623A4F114}" sibTransId="{7AEF21D9-59BD-4B59-9ABB-B5C696D694F6}"/>
    <dgm:cxn modelId="{F512E162-23FA-4E46-9D44-5357B8C1FE2A}" type="presOf" srcId="{EC67AB49-3D9B-40AC-BAA6-111DAD145C61}" destId="{D67E4D7C-1D17-4D32-8F02-F0442183B0E3}" srcOrd="0" destOrd="0" presId="urn:microsoft.com/office/officeart/2005/8/layout/vList5"/>
    <dgm:cxn modelId="{9FE64A46-0FCA-495F-9A0F-A0B8851C93F4}" srcId="{68B91CF8-4336-4D73-B166-5EB2BEB2EBDC}" destId="{07CA2F86-F0C2-4CC7-A90B-D6AEF0D11280}" srcOrd="0" destOrd="0" parTransId="{D59822EE-BCD1-4CD1-A80E-F5E074711183}" sibTransId="{EE65036A-D9AF-4FEC-A69A-BE18111A01B7}"/>
    <dgm:cxn modelId="{53A16148-FEA5-4E2A-AE28-051C1E5E68D0}" srcId="{3B2CB497-62F3-4BDB-82FB-07DF1DBEBC1B}" destId="{1D88D437-3E8A-4EC7-B190-2DCE5952049E}" srcOrd="0" destOrd="0" parTransId="{EE277F59-76AE-4CD5-AC1E-A21C66DA5B62}" sibTransId="{BAE6853D-90B7-4902-B9CA-62D7946672CF}"/>
    <dgm:cxn modelId="{1289544F-34C9-49D9-ABF5-2313F8112E46}" srcId="{EC67AB49-3D9B-40AC-BAA6-111DAD145C61}" destId="{6544F2A6-3548-4582-9C70-E218C2E24F06}" srcOrd="3" destOrd="0" parTransId="{35B47040-1BAA-4FE1-905B-5D61BDD8F42A}" sibTransId="{FE350837-B487-4089-9291-2F51719E7A55}"/>
    <dgm:cxn modelId="{DA99587F-32B6-4167-827A-0C50E46F762E}" type="presOf" srcId="{1D88D437-3E8A-4EC7-B190-2DCE5952049E}" destId="{4CA41F05-76B9-4328-B9CC-2E266FA76AE9}" srcOrd="0" destOrd="0" presId="urn:microsoft.com/office/officeart/2005/8/layout/vList5"/>
    <dgm:cxn modelId="{46353B81-1E2D-46E9-9BF4-9A6EE58CAC4B}" srcId="{AECBD122-52BC-4682-882F-F1EA2433C4DB}" destId="{2A9B5B0A-BDFA-4917-B7C8-4BC0E9214D6D}" srcOrd="0" destOrd="0" parTransId="{DE45FDBB-4489-4C5F-A222-EA7CEDFC8491}" sibTransId="{395E591C-4E9B-4A8B-BD40-9D8B86EAB6CB}"/>
    <dgm:cxn modelId="{2FED2A86-30A6-41EC-9147-1DE9A826B0C7}" type="presOf" srcId="{3B2CB497-62F3-4BDB-82FB-07DF1DBEBC1B}" destId="{E330C09A-3C70-4297-A14B-BEF7E2271565}" srcOrd="0" destOrd="0" presId="urn:microsoft.com/office/officeart/2005/8/layout/vList5"/>
    <dgm:cxn modelId="{AF1CF69E-C700-47E0-A978-EE67AF6FD9D2}" type="presOf" srcId="{2A9B5B0A-BDFA-4917-B7C8-4BC0E9214D6D}" destId="{24A40F7D-71AA-4042-BC27-54BDD27B3D51}" srcOrd="0" destOrd="0" presId="urn:microsoft.com/office/officeart/2005/8/layout/vList5"/>
    <dgm:cxn modelId="{B6899EA3-45E0-4DBC-84B3-D9CF7461DDAC}" srcId="{EC67AB49-3D9B-40AC-BAA6-111DAD145C61}" destId="{456166D1-E8A6-4E12-BD8A-70F284198B69}" srcOrd="0" destOrd="0" parTransId="{78D4F65D-A088-4B3E-94A7-CEFB570FE563}" sibTransId="{48BED6D5-BCD8-49F8-864D-DD71C350F3B8}"/>
    <dgm:cxn modelId="{DDE1E3AE-AA1D-4062-8531-DA9DE1E4E86F}" type="presOf" srcId="{AECBD122-52BC-4682-882F-F1EA2433C4DB}" destId="{640B73B9-7319-44D1-BE17-0FA9C3CC2C13}" srcOrd="0" destOrd="0" presId="urn:microsoft.com/office/officeart/2005/8/layout/vList5"/>
    <dgm:cxn modelId="{55F1F5C0-675F-4D83-9F4F-A141A68C919B}" srcId="{EC67AB49-3D9B-40AC-BAA6-111DAD145C61}" destId="{AECBD122-52BC-4682-882F-F1EA2433C4DB}" srcOrd="2" destOrd="0" parTransId="{DECF5F9F-9DA0-4336-9382-56048A7C0DF1}" sibTransId="{D18522F9-68B0-4028-A8AA-29A6F1EFA494}"/>
    <dgm:cxn modelId="{CC9FA9C2-1910-42E2-B434-7DD689799487}" type="presOf" srcId="{68B91CF8-4336-4D73-B166-5EB2BEB2EBDC}" destId="{E829D023-98B9-4CA4-8AB3-553F35758CFD}" srcOrd="0" destOrd="0" presId="urn:microsoft.com/office/officeart/2005/8/layout/vList5"/>
    <dgm:cxn modelId="{1A3573CC-B580-4D67-8D45-6BC0F20705EE}" srcId="{EC67AB49-3D9B-40AC-BAA6-111DAD145C61}" destId="{68B91CF8-4336-4D73-B166-5EB2BEB2EBDC}" srcOrd="4" destOrd="0" parTransId="{8C07060C-B318-4FAB-A2FF-A14CA159E4A5}" sibTransId="{227234E3-4FD4-442C-A4B6-4BC1077E0B92}"/>
    <dgm:cxn modelId="{F08600DF-1FC2-477E-9879-9A9638FBCE04}" type="presOf" srcId="{07CA2F86-F0C2-4CC7-A90B-D6AEF0D11280}" destId="{B2647900-9D6A-4594-8FD4-A1F24317CA07}" srcOrd="0" destOrd="0" presId="urn:microsoft.com/office/officeart/2005/8/layout/vList5"/>
    <dgm:cxn modelId="{39E7A7EF-D9D0-4123-9A7A-5E6744D4F18A}" type="presOf" srcId="{6544F2A6-3548-4582-9C70-E218C2E24F06}" destId="{22EBD719-C83E-40A8-AA53-66A931DAF4BA}" srcOrd="0" destOrd="0" presId="urn:microsoft.com/office/officeart/2005/8/layout/vList5"/>
    <dgm:cxn modelId="{B34DCEF7-5E5D-48BC-A3F9-F005AE2A6225}" type="presOf" srcId="{5031437E-CA6B-4939-B7FC-389DE667D9FA}" destId="{B3A027E8-187E-4AEE-B164-68A24917C4B9}" srcOrd="0" destOrd="0" presId="urn:microsoft.com/office/officeart/2005/8/layout/vList5"/>
    <dgm:cxn modelId="{E93BA4FE-C60E-4B64-A610-8D1486C9AA10}" type="presOf" srcId="{B9CC96FE-990E-4272-911A-4B168B802CF6}" destId="{A72DAABD-8493-4647-AB84-6E519C148EC1}" srcOrd="0" destOrd="0" presId="urn:microsoft.com/office/officeart/2005/8/layout/vList5"/>
    <dgm:cxn modelId="{649253E3-0FAE-459D-90B1-B9894C3AA8D3}" type="presParOf" srcId="{D67E4D7C-1D17-4D32-8F02-F0442183B0E3}" destId="{E8CDC314-57DC-4B8C-A47B-51448FE0FC42}" srcOrd="0" destOrd="0" presId="urn:microsoft.com/office/officeart/2005/8/layout/vList5"/>
    <dgm:cxn modelId="{67717074-13B6-4C1F-8BA7-A56AD1864673}" type="presParOf" srcId="{E8CDC314-57DC-4B8C-A47B-51448FE0FC42}" destId="{A2E9E723-F03E-4E41-984B-2F534F1AB7FD}" srcOrd="0" destOrd="0" presId="urn:microsoft.com/office/officeart/2005/8/layout/vList5"/>
    <dgm:cxn modelId="{90A4BFDE-852E-4BCA-BA8F-3E4A33808C51}" type="presParOf" srcId="{E8CDC314-57DC-4B8C-A47B-51448FE0FC42}" destId="{B3A027E8-187E-4AEE-B164-68A24917C4B9}" srcOrd="1" destOrd="0" presId="urn:microsoft.com/office/officeart/2005/8/layout/vList5"/>
    <dgm:cxn modelId="{7E68CCB8-F048-481C-8005-753820C09678}" type="presParOf" srcId="{D67E4D7C-1D17-4D32-8F02-F0442183B0E3}" destId="{463DAD1B-458E-4971-9942-8B8D69243C4D}" srcOrd="1" destOrd="0" presId="urn:microsoft.com/office/officeart/2005/8/layout/vList5"/>
    <dgm:cxn modelId="{48923A13-2583-43BD-B739-576A8B88F8E2}" type="presParOf" srcId="{D67E4D7C-1D17-4D32-8F02-F0442183B0E3}" destId="{71EA9769-CCF4-442D-ADAF-5A7637CE6EB7}" srcOrd="2" destOrd="0" presId="urn:microsoft.com/office/officeart/2005/8/layout/vList5"/>
    <dgm:cxn modelId="{02C5640E-9D62-4FB6-BCA2-7321483D3DAD}" type="presParOf" srcId="{71EA9769-CCF4-442D-ADAF-5A7637CE6EB7}" destId="{E330C09A-3C70-4297-A14B-BEF7E2271565}" srcOrd="0" destOrd="0" presId="urn:microsoft.com/office/officeart/2005/8/layout/vList5"/>
    <dgm:cxn modelId="{AF138975-E11F-4CB9-9E69-8723E4618998}" type="presParOf" srcId="{71EA9769-CCF4-442D-ADAF-5A7637CE6EB7}" destId="{4CA41F05-76B9-4328-B9CC-2E266FA76AE9}" srcOrd="1" destOrd="0" presId="urn:microsoft.com/office/officeart/2005/8/layout/vList5"/>
    <dgm:cxn modelId="{78CE575F-1F71-4621-838C-8ED7CE7C7A48}" type="presParOf" srcId="{D67E4D7C-1D17-4D32-8F02-F0442183B0E3}" destId="{E0BEFE67-F345-45D9-9D52-4024D234EBBA}" srcOrd="3" destOrd="0" presId="urn:microsoft.com/office/officeart/2005/8/layout/vList5"/>
    <dgm:cxn modelId="{45E2036F-7554-4C6B-80C3-75EB77002F4B}" type="presParOf" srcId="{D67E4D7C-1D17-4D32-8F02-F0442183B0E3}" destId="{23760B74-E067-4418-B308-805FA5304A82}" srcOrd="4" destOrd="0" presId="urn:microsoft.com/office/officeart/2005/8/layout/vList5"/>
    <dgm:cxn modelId="{8278030B-F0DE-471D-918A-DF39FE29C3FB}" type="presParOf" srcId="{23760B74-E067-4418-B308-805FA5304A82}" destId="{640B73B9-7319-44D1-BE17-0FA9C3CC2C13}" srcOrd="0" destOrd="0" presId="urn:microsoft.com/office/officeart/2005/8/layout/vList5"/>
    <dgm:cxn modelId="{E90D4F26-FDB8-424E-8329-61073A680332}" type="presParOf" srcId="{23760B74-E067-4418-B308-805FA5304A82}" destId="{24A40F7D-71AA-4042-BC27-54BDD27B3D51}" srcOrd="1" destOrd="0" presId="urn:microsoft.com/office/officeart/2005/8/layout/vList5"/>
    <dgm:cxn modelId="{5AD20E09-81E8-4A8F-AF4E-C8757D35C28D}" type="presParOf" srcId="{D67E4D7C-1D17-4D32-8F02-F0442183B0E3}" destId="{74F84769-6AC6-4B9D-88F0-8F7B6CBDB65E}" srcOrd="5" destOrd="0" presId="urn:microsoft.com/office/officeart/2005/8/layout/vList5"/>
    <dgm:cxn modelId="{F1F2691A-734C-4227-A6BB-67B82E3A0082}" type="presParOf" srcId="{D67E4D7C-1D17-4D32-8F02-F0442183B0E3}" destId="{9927FFD4-A50F-4472-BE4A-FEDD963D3A0E}" srcOrd="6" destOrd="0" presId="urn:microsoft.com/office/officeart/2005/8/layout/vList5"/>
    <dgm:cxn modelId="{0CB9D2CE-A3B6-47AA-AA26-0474E0A7F352}" type="presParOf" srcId="{9927FFD4-A50F-4472-BE4A-FEDD963D3A0E}" destId="{22EBD719-C83E-40A8-AA53-66A931DAF4BA}" srcOrd="0" destOrd="0" presId="urn:microsoft.com/office/officeart/2005/8/layout/vList5"/>
    <dgm:cxn modelId="{142F2AF2-925E-41FC-95D1-A90FEEF5B7AB}" type="presParOf" srcId="{9927FFD4-A50F-4472-BE4A-FEDD963D3A0E}" destId="{A72DAABD-8493-4647-AB84-6E519C148EC1}" srcOrd="1" destOrd="0" presId="urn:microsoft.com/office/officeart/2005/8/layout/vList5"/>
    <dgm:cxn modelId="{FD1A720E-740B-42F1-8679-94F7BC391D19}" type="presParOf" srcId="{D67E4D7C-1D17-4D32-8F02-F0442183B0E3}" destId="{71857900-F7C7-4889-A746-385DD65DBA2E}" srcOrd="7" destOrd="0" presId="urn:microsoft.com/office/officeart/2005/8/layout/vList5"/>
    <dgm:cxn modelId="{C2254643-5C15-4401-ADC3-7C8B18CA685F}" type="presParOf" srcId="{D67E4D7C-1D17-4D32-8F02-F0442183B0E3}" destId="{3E842263-1FC9-47FC-811E-92B058B42C72}" srcOrd="8" destOrd="0" presId="urn:microsoft.com/office/officeart/2005/8/layout/vList5"/>
    <dgm:cxn modelId="{AD4B025A-EC06-43B0-8ABA-069E4AF96E42}" type="presParOf" srcId="{3E842263-1FC9-47FC-811E-92B058B42C72}" destId="{E829D023-98B9-4CA4-8AB3-553F35758CFD}" srcOrd="0" destOrd="0" presId="urn:microsoft.com/office/officeart/2005/8/layout/vList5"/>
    <dgm:cxn modelId="{BC701FA1-879C-4C27-9852-09CB0B37273D}" type="presParOf" srcId="{3E842263-1FC9-47FC-811E-92B058B42C72}" destId="{B2647900-9D6A-4594-8FD4-A1F24317CA0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F774C-5539-7C48-B097-6D134D7D7A8D}">
      <dsp:nvSpPr>
        <dsp:cNvPr id="0" name=""/>
        <dsp:cNvSpPr/>
      </dsp:nvSpPr>
      <dsp:spPr>
        <a:xfrm>
          <a:off x="0" y="71469"/>
          <a:ext cx="10515600" cy="79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Christ calls upon us to love our neighbors as ourselves (Luke 10:27). Christ does not qualify this mandate. </a:t>
          </a:r>
        </a:p>
      </dsp:txBody>
      <dsp:txXfrm>
        <a:off x="38838" y="110307"/>
        <a:ext cx="10437924" cy="717924"/>
      </dsp:txXfrm>
    </dsp:sp>
    <dsp:sp modelId="{3BE06C0B-C94D-BE4F-8F50-4757CEC33903}">
      <dsp:nvSpPr>
        <dsp:cNvPr id="0" name=""/>
        <dsp:cNvSpPr/>
      </dsp:nvSpPr>
      <dsp:spPr>
        <a:xfrm>
          <a:off x="0" y="924669"/>
          <a:ext cx="10515600" cy="795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“Learn to do good; seek justice, rescue the oppressed, defend the orphan, plead for the widow.”  Isaiah 1:17</a:t>
          </a:r>
        </a:p>
      </dsp:txBody>
      <dsp:txXfrm>
        <a:off x="38838" y="963507"/>
        <a:ext cx="10437924" cy="717924"/>
      </dsp:txXfrm>
    </dsp:sp>
    <dsp:sp modelId="{032F300F-1805-FC4C-816D-9DBCB768AB30}">
      <dsp:nvSpPr>
        <dsp:cNvPr id="0" name=""/>
        <dsp:cNvSpPr/>
      </dsp:nvSpPr>
      <dsp:spPr>
        <a:xfrm>
          <a:off x="0" y="1777869"/>
          <a:ext cx="10515600" cy="795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“What does the Lord require of you but to do justice, and to love kindness and to walk humbly with your God?” Micah 6:8</a:t>
          </a:r>
        </a:p>
      </dsp:txBody>
      <dsp:txXfrm>
        <a:off x="38838" y="1816707"/>
        <a:ext cx="10437924" cy="717924"/>
      </dsp:txXfrm>
    </dsp:sp>
    <dsp:sp modelId="{17238592-9505-3644-B643-941A35A86CDF}">
      <dsp:nvSpPr>
        <dsp:cNvPr id="0" name=""/>
        <dsp:cNvSpPr/>
      </dsp:nvSpPr>
      <dsp:spPr>
        <a:xfrm>
          <a:off x="0" y="2631069"/>
          <a:ext cx="10515600"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“Let us not grow weary in doing good.” Galatians 6:9</a:t>
          </a:r>
        </a:p>
      </dsp:txBody>
      <dsp:txXfrm>
        <a:off x="38838" y="2669907"/>
        <a:ext cx="10437924" cy="717924"/>
      </dsp:txXfrm>
    </dsp:sp>
    <dsp:sp modelId="{9F51A03E-C79F-CF4B-A729-21C01BA7E880}">
      <dsp:nvSpPr>
        <dsp:cNvPr id="0" name=""/>
        <dsp:cNvSpPr/>
      </dsp:nvSpPr>
      <dsp:spPr>
        <a:xfrm>
          <a:off x="0" y="3484269"/>
          <a:ext cx="10515600" cy="7956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"But now, this is what the Lord says--he who created you, Jacob, he who formed you, Israel: 'Do not fear, for I have redeemed you; I have summoned you by name; you are mine!" Isaiah 43:1</a:t>
          </a:r>
        </a:p>
      </dsp:txBody>
      <dsp:txXfrm>
        <a:off x="38838" y="3523107"/>
        <a:ext cx="10437924" cy="71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027E8-187E-4AEE-B164-68A24917C4B9}">
      <dsp:nvSpPr>
        <dsp:cNvPr id="0" name=""/>
        <dsp:cNvSpPr/>
      </dsp:nvSpPr>
      <dsp:spPr>
        <a:xfrm rot="5400000">
          <a:off x="6272247" y="-3447783"/>
          <a:ext cx="832908" cy="794146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 sz="1800" kern="1200" dirty="0"/>
            <a:t>Acknowledge that there are no experts in the room – we’re all here to learn, including the facilitators!</a:t>
          </a:r>
          <a:endParaRPr lang="en-US" sz="1800" kern="1200" dirty="0"/>
        </a:p>
      </dsp:txBody>
      <dsp:txXfrm rot="-5400000">
        <a:off x="2717970" y="147153"/>
        <a:ext cx="7900805" cy="751590"/>
      </dsp:txXfrm>
    </dsp:sp>
    <dsp:sp modelId="{A2E9E723-F03E-4E41-984B-2F534F1AB7FD}">
      <dsp:nvSpPr>
        <dsp:cNvPr id="0" name=""/>
        <dsp:cNvSpPr/>
      </dsp:nvSpPr>
      <dsp:spPr>
        <a:xfrm>
          <a:off x="330511" y="0"/>
          <a:ext cx="2409499" cy="10411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ts val="0"/>
            </a:spcAft>
            <a:buNone/>
          </a:pPr>
          <a:r>
            <a:rPr lang="en-US" sz="2600" kern="1200" dirty="0"/>
            <a:t>No</a:t>
          </a:r>
        </a:p>
        <a:p>
          <a:pPr marL="0" lvl="0" indent="0" algn="ctr" defTabSz="1155700">
            <a:lnSpc>
              <a:spcPct val="90000"/>
            </a:lnSpc>
            <a:spcBef>
              <a:spcPct val="0"/>
            </a:spcBef>
            <a:spcAft>
              <a:spcPts val="0"/>
            </a:spcAft>
            <a:buNone/>
          </a:pPr>
          <a:r>
            <a:rPr lang="en-US" sz="2600" kern="1200" dirty="0"/>
            <a:t>Experts</a:t>
          </a:r>
        </a:p>
      </dsp:txBody>
      <dsp:txXfrm>
        <a:off x="381335" y="50824"/>
        <a:ext cx="2307851" cy="939487"/>
      </dsp:txXfrm>
    </dsp:sp>
    <dsp:sp modelId="{4CA41F05-76B9-4328-B9CC-2E266FA76AE9}">
      <dsp:nvSpPr>
        <dsp:cNvPr id="0" name=""/>
        <dsp:cNvSpPr/>
      </dsp:nvSpPr>
      <dsp:spPr>
        <a:xfrm rot="5400000">
          <a:off x="6272247" y="-2354590"/>
          <a:ext cx="832908" cy="794146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 sz="1800" kern="1200"/>
            <a:t>Assume positive intent and offer grace readily.</a:t>
          </a:r>
          <a:endParaRPr lang="en-US" sz="1800" kern="1200"/>
        </a:p>
      </dsp:txBody>
      <dsp:txXfrm rot="-5400000">
        <a:off x="2717970" y="1240346"/>
        <a:ext cx="7900805" cy="751590"/>
      </dsp:txXfrm>
    </dsp:sp>
    <dsp:sp modelId="{E330C09A-3C70-4297-A14B-BEF7E2271565}">
      <dsp:nvSpPr>
        <dsp:cNvPr id="0" name=""/>
        <dsp:cNvSpPr/>
      </dsp:nvSpPr>
      <dsp:spPr>
        <a:xfrm>
          <a:off x="330511" y="1062527"/>
          <a:ext cx="2409499" cy="10411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ts val="0"/>
            </a:spcAft>
            <a:buNone/>
          </a:pPr>
          <a:r>
            <a:rPr lang="en-US" sz="2600" kern="1200" dirty="0"/>
            <a:t>Assume </a:t>
          </a:r>
        </a:p>
        <a:p>
          <a:pPr marL="0" lvl="0" indent="0" algn="ctr" defTabSz="1155700">
            <a:lnSpc>
              <a:spcPct val="90000"/>
            </a:lnSpc>
            <a:spcBef>
              <a:spcPct val="0"/>
            </a:spcBef>
            <a:spcAft>
              <a:spcPts val="0"/>
            </a:spcAft>
            <a:buNone/>
          </a:pPr>
          <a:r>
            <a:rPr lang="en-US" sz="2600" kern="1200" dirty="0"/>
            <a:t>+ Intent</a:t>
          </a:r>
        </a:p>
      </dsp:txBody>
      <dsp:txXfrm>
        <a:off x="381335" y="1113351"/>
        <a:ext cx="2307851" cy="939487"/>
      </dsp:txXfrm>
    </dsp:sp>
    <dsp:sp modelId="{24A40F7D-71AA-4042-BC27-54BDD27B3D51}">
      <dsp:nvSpPr>
        <dsp:cNvPr id="0" name=""/>
        <dsp:cNvSpPr/>
      </dsp:nvSpPr>
      <dsp:spPr>
        <a:xfrm rot="5400000">
          <a:off x="6272247" y="-1261398"/>
          <a:ext cx="832908" cy="794146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 sz="1800" kern="1200"/>
            <a:t>Pay attention to how these discussions make us feel. It’s okay to be uncomfortable.</a:t>
          </a:r>
          <a:endParaRPr lang="en-US" sz="1800" kern="1200" dirty="0"/>
        </a:p>
      </dsp:txBody>
      <dsp:txXfrm rot="-5400000">
        <a:off x="2717970" y="2333538"/>
        <a:ext cx="7900805" cy="751590"/>
      </dsp:txXfrm>
    </dsp:sp>
    <dsp:sp modelId="{640B73B9-7319-44D1-BE17-0FA9C3CC2C13}">
      <dsp:nvSpPr>
        <dsp:cNvPr id="0" name=""/>
        <dsp:cNvSpPr/>
      </dsp:nvSpPr>
      <dsp:spPr>
        <a:xfrm>
          <a:off x="330511" y="2155720"/>
          <a:ext cx="2409499" cy="10411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ts val="0"/>
            </a:spcAft>
            <a:buNone/>
          </a:pPr>
          <a:r>
            <a:rPr lang="en-US" sz="2600" kern="1200" dirty="0"/>
            <a:t>Pay </a:t>
          </a:r>
        </a:p>
        <a:p>
          <a:pPr marL="0" lvl="0" indent="0" algn="ctr" defTabSz="1155700">
            <a:lnSpc>
              <a:spcPct val="90000"/>
            </a:lnSpc>
            <a:spcBef>
              <a:spcPct val="0"/>
            </a:spcBef>
            <a:spcAft>
              <a:spcPts val="0"/>
            </a:spcAft>
            <a:buNone/>
          </a:pPr>
          <a:r>
            <a:rPr lang="en-US" sz="2600" kern="1200" dirty="0"/>
            <a:t>Attention</a:t>
          </a:r>
        </a:p>
      </dsp:txBody>
      <dsp:txXfrm>
        <a:off x="381335" y="2206544"/>
        <a:ext cx="2307851" cy="939487"/>
      </dsp:txXfrm>
    </dsp:sp>
    <dsp:sp modelId="{A72DAABD-8493-4647-AB84-6E519C148EC1}">
      <dsp:nvSpPr>
        <dsp:cNvPr id="0" name=""/>
        <dsp:cNvSpPr/>
      </dsp:nvSpPr>
      <dsp:spPr>
        <a:xfrm rot="5400000">
          <a:off x="6272247" y="-168206"/>
          <a:ext cx="832908" cy="794146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 sz="1800" kern="1200" dirty="0"/>
            <a:t>Honor our time together as a “</a:t>
          </a:r>
          <a:r>
            <a:rPr lang="en-US" sz="1800" kern="1200" dirty="0"/>
            <a:t>brave</a:t>
          </a:r>
          <a:r>
            <a:rPr lang="en" sz="1800" kern="1200" dirty="0"/>
            <a:t> space” with room for multiple perspectives, knowing that we are all at different places on this journey.</a:t>
          </a:r>
          <a:endParaRPr lang="en-US" sz="1800" kern="1200" dirty="0"/>
        </a:p>
      </dsp:txBody>
      <dsp:txXfrm rot="-5400000">
        <a:off x="2717970" y="3426730"/>
        <a:ext cx="7900805" cy="751590"/>
      </dsp:txXfrm>
    </dsp:sp>
    <dsp:sp modelId="{22EBD719-C83E-40A8-AA53-66A931DAF4BA}">
      <dsp:nvSpPr>
        <dsp:cNvPr id="0" name=""/>
        <dsp:cNvSpPr/>
      </dsp:nvSpPr>
      <dsp:spPr>
        <a:xfrm>
          <a:off x="308470" y="3281958"/>
          <a:ext cx="2409499" cy="10411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ts val="0"/>
            </a:spcAft>
            <a:buNone/>
          </a:pPr>
          <a:r>
            <a:rPr lang="en-US" sz="2600" kern="1200" dirty="0"/>
            <a:t>Brave </a:t>
          </a:r>
        </a:p>
        <a:p>
          <a:pPr marL="0" lvl="0" indent="0" algn="ctr" defTabSz="1155700">
            <a:lnSpc>
              <a:spcPct val="90000"/>
            </a:lnSpc>
            <a:spcBef>
              <a:spcPct val="0"/>
            </a:spcBef>
            <a:spcAft>
              <a:spcPts val="0"/>
            </a:spcAft>
            <a:buNone/>
          </a:pPr>
          <a:r>
            <a:rPr lang="en-US" sz="2600" kern="1200" dirty="0"/>
            <a:t>Space</a:t>
          </a:r>
        </a:p>
      </dsp:txBody>
      <dsp:txXfrm>
        <a:off x="359294" y="3332782"/>
        <a:ext cx="2307851" cy="939487"/>
      </dsp:txXfrm>
    </dsp:sp>
    <dsp:sp modelId="{B2647900-9D6A-4594-8FD4-A1F24317CA07}">
      <dsp:nvSpPr>
        <dsp:cNvPr id="0" name=""/>
        <dsp:cNvSpPr/>
      </dsp:nvSpPr>
      <dsp:spPr>
        <a:xfrm rot="5400000">
          <a:off x="6272247" y="924985"/>
          <a:ext cx="832908" cy="794146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Respect the confidentiality of our conversations.</a:t>
          </a:r>
        </a:p>
      </dsp:txBody>
      <dsp:txXfrm rot="-5400000">
        <a:off x="2717970" y="4519922"/>
        <a:ext cx="7900805" cy="751590"/>
      </dsp:txXfrm>
    </dsp:sp>
    <dsp:sp modelId="{E829D023-98B9-4CA4-8AB3-553F35758CFD}">
      <dsp:nvSpPr>
        <dsp:cNvPr id="0" name=""/>
        <dsp:cNvSpPr/>
      </dsp:nvSpPr>
      <dsp:spPr>
        <a:xfrm>
          <a:off x="308470" y="4375150"/>
          <a:ext cx="2409499" cy="104113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ts val="0"/>
            </a:spcAft>
            <a:buNone/>
          </a:pPr>
          <a:r>
            <a:rPr lang="en-US" sz="2600" kern="1200" dirty="0"/>
            <a:t>Confidentiality</a:t>
          </a:r>
        </a:p>
      </dsp:txBody>
      <dsp:txXfrm>
        <a:off x="359294" y="4425974"/>
        <a:ext cx="2307851" cy="9394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CAB71-7B7B-7B4D-9B2F-CB17B19714A1}"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B4626-C75C-B742-A7B0-297C7BF3EDBC}" type="slidenum">
              <a:rPr lang="en-US" smtClean="0"/>
              <a:t>‹#›</a:t>
            </a:fld>
            <a:endParaRPr lang="en-US"/>
          </a:p>
        </p:txBody>
      </p:sp>
    </p:spTree>
    <p:extLst>
      <p:ext uri="{BB962C8B-B14F-4D97-AF65-F5344CB8AC3E}">
        <p14:creationId xmlns:p14="http://schemas.microsoft.com/office/powerpoint/2010/main" val="234163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iblegateway.com/passage/?search=Acts%208&amp;version=NIV#fen-NIV-27204a"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biblegateway.com/passage/?search=Acts%208&amp;version=NIV#fen-NIV-27214c" TargetMode="External"/><Relationship Id="rId4" Type="http://schemas.openxmlformats.org/officeDocument/2006/relationships/hyperlink" Target="https://www.biblegateway.com/passage/?search=Acts%208&amp;version=NIV#fen-NIV-27210b"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overarching theme in the Bible of welcoming the outcast and advocating for the oppressed: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Throughout the Old Testament, God works with the Israelites, a small tribe of people constantly set against and warring with other tribes and nations around them. The books of Leviticus and Deuteronomy record rules about leaving behind wheat and other foods in fields, so that the poor and homeless could collect them for food. (Leviticus 19:9-10; Deuteronomy 24:19). The prophet Ezekiel condemns the cities of Sodom and Gomorrah for their greed and lack of care for the needy (Ezekiel 16:49-50). In the New Testament, Jesus reaches out to many people on the margins, including tax collectors (Matthew 9:10-13, Luke 19:1-10), demon possessed (Matthew 8:28-34, Mark 1:21-28), women (Luke 8-3), John 4:1-42), and children (Matthew 19:13-15). Following in his footsteps, the early church welcomes Gentile believers (Acts 8:26-40, Acts 10:1-48, Romans 2:9-11, Galatians 2:15-21), even though Gentiles were excluded from the Jewish faith in which the disciples and Jesus had been raised. From these examples and many more, many faithful Christians believe that the Bible contains a theme of advocating for those on the margins of society, and welcoming them into God’s family despite the fear of many. Many of these Christians believe the same kind of welcome is extended by God to LGBTQIA+ people.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lvl="0"/>
            <a:r>
              <a:rPr lang="en-US" sz="1200" dirty="0"/>
              <a:t>Acts 8:26-40 (Philip and the Ethiopian)</a:t>
            </a:r>
          </a:p>
          <a:p>
            <a:r>
              <a:rPr lang="en-US" sz="1200" b="1" i="0" kern="1200" baseline="30000" dirty="0">
                <a:solidFill>
                  <a:schemeClr val="tx1"/>
                </a:solidFill>
                <a:effectLst/>
                <a:latin typeface="Arial" charset="0"/>
                <a:ea typeface="+mn-ea"/>
                <a:cs typeface="+mn-cs"/>
              </a:rPr>
              <a:t>26 </a:t>
            </a:r>
            <a:r>
              <a:rPr lang="en-US" sz="1200" b="0" i="0" kern="1200" dirty="0">
                <a:solidFill>
                  <a:schemeClr val="tx1"/>
                </a:solidFill>
                <a:effectLst/>
                <a:latin typeface="Arial" charset="0"/>
                <a:ea typeface="+mn-ea"/>
                <a:cs typeface="+mn-cs"/>
              </a:rPr>
              <a:t>Now an angel of the Lord said to Philip, “Go south to the road—the desert road—that goes down from Jerusalem to Gaza.” </a:t>
            </a:r>
            <a:r>
              <a:rPr lang="en-US" sz="1200" b="1" i="0" kern="1200" baseline="30000" dirty="0">
                <a:solidFill>
                  <a:schemeClr val="tx1"/>
                </a:solidFill>
                <a:effectLst/>
                <a:latin typeface="Arial" charset="0"/>
                <a:ea typeface="+mn-ea"/>
                <a:cs typeface="+mn-cs"/>
              </a:rPr>
              <a:t>27 </a:t>
            </a:r>
            <a:r>
              <a:rPr lang="en-US" sz="1200" b="0" i="0" kern="1200" dirty="0">
                <a:solidFill>
                  <a:schemeClr val="tx1"/>
                </a:solidFill>
                <a:effectLst/>
                <a:latin typeface="Arial" charset="0"/>
                <a:ea typeface="+mn-ea"/>
                <a:cs typeface="+mn-cs"/>
              </a:rPr>
              <a:t>So he started out, and on his way he met an Ethiopian</a:t>
            </a:r>
            <a:r>
              <a:rPr lang="en-US" sz="1200" b="0" i="0" kern="1200" baseline="30000" dirty="0">
                <a:solidFill>
                  <a:schemeClr val="tx1"/>
                </a:solidFill>
                <a:effectLst/>
                <a:latin typeface="Arial" charset="0"/>
                <a:ea typeface="+mn-ea"/>
                <a:cs typeface="+mn-cs"/>
              </a:rPr>
              <a:t>[</a:t>
            </a:r>
            <a:r>
              <a:rPr lang="en-US" sz="1200" b="0" i="0" kern="1200" baseline="30000" dirty="0">
                <a:solidFill>
                  <a:schemeClr val="tx1"/>
                </a:solidFill>
                <a:effectLst/>
                <a:latin typeface="Arial" charset="0"/>
                <a:ea typeface="+mn-ea"/>
                <a:cs typeface="+mn-cs"/>
                <a:hlinkClick r:id="rId3" tooltip="See footnote a"/>
              </a:rPr>
              <a:t>a</a:t>
            </a:r>
            <a:r>
              <a:rPr lang="en-US" sz="1200" b="0" i="0" kern="1200" baseline="30000" dirty="0">
                <a:solidFill>
                  <a:schemeClr val="tx1"/>
                </a:solidFill>
                <a:effectLst/>
                <a:latin typeface="Arial" charset="0"/>
                <a:ea typeface="+mn-ea"/>
                <a:cs typeface="+mn-cs"/>
              </a:rPr>
              <a:t>]</a:t>
            </a:r>
            <a:r>
              <a:rPr lang="en-US" sz="1200" b="0" i="0" kern="1200" dirty="0">
                <a:solidFill>
                  <a:schemeClr val="tx1"/>
                </a:solidFill>
                <a:effectLst/>
                <a:latin typeface="Arial" charset="0"/>
                <a:ea typeface="+mn-ea"/>
                <a:cs typeface="+mn-cs"/>
              </a:rPr>
              <a:t> eunuch, an important official in charge of all the treasury of the </a:t>
            </a:r>
            <a:r>
              <a:rPr lang="en-US" sz="1200" b="0" i="0" kern="1200" dirty="0" err="1">
                <a:solidFill>
                  <a:schemeClr val="tx1"/>
                </a:solidFill>
                <a:effectLst/>
                <a:latin typeface="Arial" charset="0"/>
                <a:ea typeface="+mn-ea"/>
                <a:cs typeface="+mn-cs"/>
              </a:rPr>
              <a:t>Kandake</a:t>
            </a:r>
            <a:r>
              <a:rPr lang="en-US" sz="1200" b="0" i="0" kern="1200" dirty="0">
                <a:solidFill>
                  <a:schemeClr val="tx1"/>
                </a:solidFill>
                <a:effectLst/>
                <a:latin typeface="Arial" charset="0"/>
                <a:ea typeface="+mn-ea"/>
                <a:cs typeface="+mn-cs"/>
              </a:rPr>
              <a:t> (which means “queen of the Ethiopians”). This man had gone to Jerusalem to worship, </a:t>
            </a:r>
            <a:r>
              <a:rPr lang="en-US" sz="1200" b="1" i="0" kern="1200" baseline="30000" dirty="0">
                <a:solidFill>
                  <a:schemeClr val="tx1"/>
                </a:solidFill>
                <a:effectLst/>
                <a:latin typeface="Arial" charset="0"/>
                <a:ea typeface="+mn-ea"/>
                <a:cs typeface="+mn-cs"/>
              </a:rPr>
              <a:t>28 </a:t>
            </a:r>
            <a:r>
              <a:rPr lang="en-US" sz="1200" b="0" i="0" kern="1200" dirty="0">
                <a:solidFill>
                  <a:schemeClr val="tx1"/>
                </a:solidFill>
                <a:effectLst/>
                <a:latin typeface="Arial" charset="0"/>
                <a:ea typeface="+mn-ea"/>
                <a:cs typeface="+mn-cs"/>
              </a:rPr>
              <a:t>and on his way home was sitting in his chariot reading the Book of Isaiah the prophet. </a:t>
            </a:r>
            <a:r>
              <a:rPr lang="en-US" sz="1200" b="1" i="0" kern="1200" baseline="30000" dirty="0">
                <a:solidFill>
                  <a:schemeClr val="tx1"/>
                </a:solidFill>
                <a:effectLst/>
                <a:latin typeface="Arial" charset="0"/>
                <a:ea typeface="+mn-ea"/>
                <a:cs typeface="+mn-cs"/>
              </a:rPr>
              <a:t>29 </a:t>
            </a:r>
            <a:r>
              <a:rPr lang="en-US" sz="1200" b="0" i="0" kern="1200" dirty="0">
                <a:solidFill>
                  <a:schemeClr val="tx1"/>
                </a:solidFill>
                <a:effectLst/>
                <a:latin typeface="Arial" charset="0"/>
                <a:ea typeface="+mn-ea"/>
                <a:cs typeface="+mn-cs"/>
              </a:rPr>
              <a:t>The Spirit told Philip, “Go to that chariot and stay near it.”</a:t>
            </a:r>
          </a:p>
          <a:p>
            <a:r>
              <a:rPr lang="en-US" sz="1200" b="1" i="0" kern="1200" baseline="30000" dirty="0">
                <a:solidFill>
                  <a:schemeClr val="tx1"/>
                </a:solidFill>
                <a:effectLst/>
                <a:latin typeface="Arial" charset="0"/>
                <a:ea typeface="+mn-ea"/>
                <a:cs typeface="+mn-cs"/>
              </a:rPr>
              <a:t>30 </a:t>
            </a:r>
            <a:r>
              <a:rPr lang="en-US" sz="1200" b="0" i="0" kern="1200" dirty="0">
                <a:solidFill>
                  <a:schemeClr val="tx1"/>
                </a:solidFill>
                <a:effectLst/>
                <a:latin typeface="Arial" charset="0"/>
                <a:ea typeface="+mn-ea"/>
                <a:cs typeface="+mn-cs"/>
              </a:rPr>
              <a:t>Then Philip ran up to the chariot and heard the man reading Isaiah the prophet. “Do you understand what you are reading?” Philip asked.</a:t>
            </a:r>
          </a:p>
          <a:p>
            <a:r>
              <a:rPr lang="en-US" sz="1200" b="1" i="0" kern="1200" baseline="30000" dirty="0">
                <a:solidFill>
                  <a:schemeClr val="tx1"/>
                </a:solidFill>
                <a:effectLst/>
                <a:latin typeface="Arial" charset="0"/>
                <a:ea typeface="+mn-ea"/>
                <a:cs typeface="+mn-cs"/>
              </a:rPr>
              <a:t>31 </a:t>
            </a:r>
            <a:r>
              <a:rPr lang="en-US" sz="1200" b="0" i="0" kern="1200" dirty="0">
                <a:solidFill>
                  <a:schemeClr val="tx1"/>
                </a:solidFill>
                <a:effectLst/>
                <a:latin typeface="Arial" charset="0"/>
                <a:ea typeface="+mn-ea"/>
                <a:cs typeface="+mn-cs"/>
              </a:rPr>
              <a:t>“How can I,” he said, “unless someone explains it to me?” So he invited Philip to come up and sit with him.</a:t>
            </a:r>
          </a:p>
          <a:p>
            <a:r>
              <a:rPr lang="en-US" sz="1200" b="1" i="0" kern="1200" baseline="30000" dirty="0">
                <a:solidFill>
                  <a:schemeClr val="tx1"/>
                </a:solidFill>
                <a:effectLst/>
                <a:latin typeface="Arial" charset="0"/>
                <a:ea typeface="+mn-ea"/>
                <a:cs typeface="+mn-cs"/>
              </a:rPr>
              <a:t>32 </a:t>
            </a:r>
            <a:r>
              <a:rPr lang="en-US" sz="1200" b="0" i="0" kern="1200" dirty="0">
                <a:solidFill>
                  <a:schemeClr val="tx1"/>
                </a:solidFill>
                <a:effectLst/>
                <a:latin typeface="Arial" charset="0"/>
                <a:ea typeface="+mn-ea"/>
                <a:cs typeface="+mn-cs"/>
              </a:rPr>
              <a:t>This is the passage of Scripture the eunuch was reading:</a:t>
            </a:r>
          </a:p>
          <a:p>
            <a:r>
              <a:rPr lang="en-US" sz="1200" b="0" i="0" kern="1200" dirty="0">
                <a:solidFill>
                  <a:schemeClr val="tx1"/>
                </a:solidFill>
                <a:effectLst/>
                <a:latin typeface="Arial" charset="0"/>
                <a:ea typeface="+mn-ea"/>
                <a:cs typeface="+mn-cs"/>
              </a:rPr>
              <a:t>“He was led like a sheep to the slaughter,</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    and as a lamb before its shearer is silent,</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    so he did not open his mouth.</a:t>
            </a:r>
            <a:br>
              <a:rPr lang="en-US" sz="1200" b="0" i="0" kern="1200" dirty="0">
                <a:solidFill>
                  <a:schemeClr val="tx1"/>
                </a:solidFill>
                <a:effectLst/>
                <a:latin typeface="Arial" charset="0"/>
                <a:ea typeface="+mn-ea"/>
                <a:cs typeface="+mn-cs"/>
              </a:rPr>
            </a:br>
            <a:r>
              <a:rPr lang="en-US" sz="1200" b="1" i="0" kern="1200" baseline="30000" dirty="0">
                <a:solidFill>
                  <a:schemeClr val="tx1"/>
                </a:solidFill>
                <a:effectLst/>
                <a:latin typeface="Arial" charset="0"/>
                <a:ea typeface="+mn-ea"/>
                <a:cs typeface="+mn-cs"/>
              </a:rPr>
              <a:t>33 </a:t>
            </a:r>
            <a:r>
              <a:rPr lang="en-US" sz="1200" b="0" i="0" kern="1200" dirty="0">
                <a:solidFill>
                  <a:schemeClr val="tx1"/>
                </a:solidFill>
                <a:effectLst/>
                <a:latin typeface="Arial" charset="0"/>
                <a:ea typeface="+mn-ea"/>
                <a:cs typeface="+mn-cs"/>
              </a:rPr>
              <a:t>In his humiliation he was deprived of justice.</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    Who can speak of his descendants?</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    For his life was taken from the earth.”</a:t>
            </a:r>
            <a:r>
              <a:rPr lang="en-US" sz="1200" b="0" i="0" kern="1200" baseline="30000" dirty="0">
                <a:solidFill>
                  <a:schemeClr val="tx1"/>
                </a:solidFill>
                <a:effectLst/>
                <a:latin typeface="Arial" charset="0"/>
                <a:ea typeface="+mn-ea"/>
                <a:cs typeface="+mn-cs"/>
              </a:rPr>
              <a:t>[</a:t>
            </a:r>
            <a:r>
              <a:rPr lang="en-US" sz="1200" b="0" i="0" kern="1200" baseline="30000" dirty="0">
                <a:solidFill>
                  <a:schemeClr val="tx1"/>
                </a:solidFill>
                <a:effectLst/>
                <a:latin typeface="Arial" charset="0"/>
                <a:ea typeface="+mn-ea"/>
                <a:cs typeface="+mn-cs"/>
                <a:hlinkClick r:id="rId4" tooltip="See footnote b"/>
              </a:rPr>
              <a:t>b</a:t>
            </a:r>
            <a:r>
              <a:rPr lang="en-US" sz="1200" b="0" i="0" kern="1200" baseline="30000" dirty="0">
                <a:solidFill>
                  <a:schemeClr val="tx1"/>
                </a:solidFill>
                <a:effectLst/>
                <a:latin typeface="Arial" charset="0"/>
                <a:ea typeface="+mn-ea"/>
                <a:cs typeface="+mn-cs"/>
              </a:rPr>
              <a:t>]</a:t>
            </a:r>
            <a:endParaRPr lang="en-US" sz="1200" b="0" i="0" kern="1200" dirty="0">
              <a:solidFill>
                <a:schemeClr val="tx1"/>
              </a:solidFill>
              <a:effectLst/>
              <a:latin typeface="Arial" charset="0"/>
              <a:ea typeface="+mn-ea"/>
              <a:cs typeface="+mn-cs"/>
            </a:endParaRPr>
          </a:p>
          <a:p>
            <a:r>
              <a:rPr lang="en-US" sz="1200" b="1" i="0" kern="1200" baseline="30000" dirty="0">
                <a:solidFill>
                  <a:schemeClr val="tx1"/>
                </a:solidFill>
                <a:effectLst/>
                <a:latin typeface="Arial" charset="0"/>
                <a:ea typeface="+mn-ea"/>
                <a:cs typeface="+mn-cs"/>
              </a:rPr>
              <a:t>34 </a:t>
            </a:r>
            <a:r>
              <a:rPr lang="en-US" sz="1200" b="0" i="0" kern="1200" dirty="0">
                <a:solidFill>
                  <a:schemeClr val="tx1"/>
                </a:solidFill>
                <a:effectLst/>
                <a:latin typeface="Arial" charset="0"/>
                <a:ea typeface="+mn-ea"/>
                <a:cs typeface="+mn-cs"/>
              </a:rPr>
              <a:t>The eunuch asked Philip, “Tell me, please, who is the prophet talking about, himself or someone else?” </a:t>
            </a:r>
            <a:r>
              <a:rPr lang="en-US" sz="1200" b="1" i="0" kern="1200" baseline="30000" dirty="0">
                <a:solidFill>
                  <a:schemeClr val="tx1"/>
                </a:solidFill>
                <a:effectLst/>
                <a:latin typeface="Arial" charset="0"/>
                <a:ea typeface="+mn-ea"/>
                <a:cs typeface="+mn-cs"/>
              </a:rPr>
              <a:t>35 </a:t>
            </a:r>
            <a:r>
              <a:rPr lang="en-US" sz="1200" b="0" i="0" kern="1200" dirty="0">
                <a:solidFill>
                  <a:schemeClr val="tx1"/>
                </a:solidFill>
                <a:effectLst/>
                <a:latin typeface="Arial" charset="0"/>
                <a:ea typeface="+mn-ea"/>
                <a:cs typeface="+mn-cs"/>
              </a:rPr>
              <a:t>Then Philip began with that very passage of Scripture and told him the good news about Jesus.</a:t>
            </a:r>
          </a:p>
          <a:p>
            <a:r>
              <a:rPr lang="en-US" sz="1200" b="1" i="0" kern="1200" baseline="30000" dirty="0">
                <a:solidFill>
                  <a:schemeClr val="tx1"/>
                </a:solidFill>
                <a:effectLst/>
                <a:latin typeface="Arial" charset="0"/>
                <a:ea typeface="+mn-ea"/>
                <a:cs typeface="+mn-cs"/>
              </a:rPr>
              <a:t>36 </a:t>
            </a:r>
            <a:r>
              <a:rPr lang="en-US" sz="1200" b="0" i="0" kern="1200" dirty="0">
                <a:solidFill>
                  <a:schemeClr val="tx1"/>
                </a:solidFill>
                <a:effectLst/>
                <a:latin typeface="Arial" charset="0"/>
                <a:ea typeface="+mn-ea"/>
                <a:cs typeface="+mn-cs"/>
              </a:rPr>
              <a:t>As they traveled along the road, they came to some water and the eunuch said, “Look, here is water. What can stand in the way of my being baptized?” </a:t>
            </a:r>
            <a:r>
              <a:rPr lang="en-US" sz="1200" b="1" i="0" kern="1200" baseline="30000" dirty="0">
                <a:solidFill>
                  <a:schemeClr val="tx1"/>
                </a:solidFill>
                <a:effectLst/>
                <a:latin typeface="Arial" charset="0"/>
                <a:ea typeface="+mn-ea"/>
                <a:cs typeface="+mn-cs"/>
              </a:rPr>
              <a:t>[37] </a:t>
            </a:r>
            <a:r>
              <a:rPr lang="en-US" sz="1200" b="0" i="0" kern="1200" baseline="30000" dirty="0">
                <a:solidFill>
                  <a:schemeClr val="tx1"/>
                </a:solidFill>
                <a:effectLst/>
                <a:latin typeface="Arial" charset="0"/>
                <a:ea typeface="+mn-ea"/>
                <a:cs typeface="+mn-cs"/>
              </a:rPr>
              <a:t>[</a:t>
            </a:r>
            <a:r>
              <a:rPr lang="en-US" sz="1200" b="0" i="0" kern="1200" baseline="30000" dirty="0">
                <a:solidFill>
                  <a:schemeClr val="tx1"/>
                </a:solidFill>
                <a:effectLst/>
                <a:latin typeface="Arial" charset="0"/>
                <a:ea typeface="+mn-ea"/>
                <a:cs typeface="+mn-cs"/>
                <a:hlinkClick r:id="rId5" tooltip="See footnote c"/>
              </a:rPr>
              <a:t>c</a:t>
            </a:r>
            <a:r>
              <a:rPr lang="en-US" sz="1200" b="0" i="0" kern="1200" baseline="30000" dirty="0">
                <a:solidFill>
                  <a:schemeClr val="tx1"/>
                </a:solidFill>
                <a:effectLst/>
                <a:latin typeface="Arial" charset="0"/>
                <a:ea typeface="+mn-ea"/>
                <a:cs typeface="+mn-cs"/>
              </a:rPr>
              <a:t>]</a:t>
            </a:r>
            <a:r>
              <a:rPr lang="en-US" sz="1200" b="0" i="0" kern="1200" dirty="0">
                <a:solidFill>
                  <a:schemeClr val="tx1"/>
                </a:solidFill>
                <a:effectLst/>
                <a:latin typeface="Arial" charset="0"/>
                <a:ea typeface="+mn-ea"/>
                <a:cs typeface="+mn-cs"/>
              </a:rPr>
              <a:t> </a:t>
            </a:r>
            <a:r>
              <a:rPr lang="en-US" sz="1200" b="1" i="0" kern="1200" baseline="30000" dirty="0">
                <a:solidFill>
                  <a:schemeClr val="tx1"/>
                </a:solidFill>
                <a:effectLst/>
                <a:latin typeface="Arial" charset="0"/>
                <a:ea typeface="+mn-ea"/>
                <a:cs typeface="+mn-cs"/>
              </a:rPr>
              <a:t>38 </a:t>
            </a:r>
            <a:r>
              <a:rPr lang="en-US" sz="1200" b="0" i="0" kern="1200" dirty="0">
                <a:solidFill>
                  <a:schemeClr val="tx1"/>
                </a:solidFill>
                <a:effectLst/>
                <a:latin typeface="Arial" charset="0"/>
                <a:ea typeface="+mn-ea"/>
                <a:cs typeface="+mn-cs"/>
              </a:rPr>
              <a:t>And he gave orders to stop the chariot. Then both Philip and the eunuch went down into the water and Philip baptized him. </a:t>
            </a:r>
            <a:r>
              <a:rPr lang="en-US" sz="1200" b="1" i="0" kern="1200" baseline="30000" dirty="0">
                <a:solidFill>
                  <a:schemeClr val="tx1"/>
                </a:solidFill>
                <a:effectLst/>
                <a:latin typeface="Arial" charset="0"/>
                <a:ea typeface="+mn-ea"/>
                <a:cs typeface="+mn-cs"/>
              </a:rPr>
              <a:t>39 </a:t>
            </a:r>
            <a:r>
              <a:rPr lang="en-US" sz="1200" b="0" i="0" kern="1200" dirty="0">
                <a:solidFill>
                  <a:schemeClr val="tx1"/>
                </a:solidFill>
                <a:effectLst/>
                <a:latin typeface="Arial" charset="0"/>
                <a:ea typeface="+mn-ea"/>
                <a:cs typeface="+mn-cs"/>
              </a:rPr>
              <a:t>When they came up out of the water, the Spirit of the Lord suddenly took Philip away, and the eunuch did not see him again, but went on his way rejoicing. </a:t>
            </a:r>
            <a:r>
              <a:rPr lang="en-US" sz="1200" b="1" i="0" kern="1200" baseline="30000" dirty="0">
                <a:solidFill>
                  <a:schemeClr val="tx1"/>
                </a:solidFill>
                <a:effectLst/>
                <a:latin typeface="Arial" charset="0"/>
                <a:ea typeface="+mn-ea"/>
                <a:cs typeface="+mn-cs"/>
              </a:rPr>
              <a:t>40 </a:t>
            </a:r>
            <a:r>
              <a:rPr lang="en-US" sz="1200" b="0" i="0" kern="1200" dirty="0">
                <a:solidFill>
                  <a:schemeClr val="tx1"/>
                </a:solidFill>
                <a:effectLst/>
                <a:latin typeface="Arial" charset="0"/>
                <a:ea typeface="+mn-ea"/>
                <a:cs typeface="+mn-cs"/>
              </a:rPr>
              <a:t>Philip, however, appeared at </a:t>
            </a:r>
            <a:r>
              <a:rPr lang="en-US" sz="1200" b="0" i="0" kern="1200" dirty="0" err="1">
                <a:solidFill>
                  <a:schemeClr val="tx1"/>
                </a:solidFill>
                <a:effectLst/>
                <a:latin typeface="Arial" charset="0"/>
                <a:ea typeface="+mn-ea"/>
                <a:cs typeface="+mn-cs"/>
              </a:rPr>
              <a:t>Azotus</a:t>
            </a:r>
            <a:r>
              <a:rPr lang="en-US" sz="1200" b="0" i="0" kern="1200" dirty="0">
                <a:solidFill>
                  <a:schemeClr val="tx1"/>
                </a:solidFill>
                <a:effectLst/>
                <a:latin typeface="Arial" charset="0"/>
                <a:ea typeface="+mn-ea"/>
                <a:cs typeface="+mn-cs"/>
              </a:rPr>
              <a:t> and traveled about, preaching the gospel in all the towns until he reached Caesarea.</a:t>
            </a:r>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385516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393859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4626-C75C-B742-A7B0-297C7BF3EDBC}" type="slidenum">
              <a:rPr lang="en-US" smtClean="0"/>
              <a:t>6</a:t>
            </a:fld>
            <a:endParaRPr lang="en-US"/>
          </a:p>
        </p:txBody>
      </p:sp>
    </p:spTree>
    <p:extLst>
      <p:ext uri="{BB962C8B-B14F-4D97-AF65-F5344CB8AC3E}">
        <p14:creationId xmlns:p14="http://schemas.microsoft.com/office/powerpoint/2010/main" val="391848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4626-C75C-B742-A7B0-297C7BF3EDBC}" type="slidenum">
              <a:rPr lang="en-US" smtClean="0"/>
              <a:t>15</a:t>
            </a:fld>
            <a:endParaRPr lang="en-US"/>
          </a:p>
        </p:txBody>
      </p:sp>
    </p:spTree>
    <p:extLst>
      <p:ext uri="{BB962C8B-B14F-4D97-AF65-F5344CB8AC3E}">
        <p14:creationId xmlns:p14="http://schemas.microsoft.com/office/powerpoint/2010/main" val="276070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tips and tricks to pronouncing a name correctly and the power of your name</a:t>
            </a:r>
          </a:p>
        </p:txBody>
      </p:sp>
      <p:sp>
        <p:nvSpPr>
          <p:cNvPr id="4" name="Slide Number Placeholder 3"/>
          <p:cNvSpPr>
            <a:spLocks noGrp="1"/>
          </p:cNvSpPr>
          <p:nvPr>
            <p:ph type="sldNum" sz="quarter" idx="5"/>
          </p:nvPr>
        </p:nvSpPr>
        <p:spPr/>
        <p:txBody>
          <a:bodyPr/>
          <a:lstStyle/>
          <a:p>
            <a:fld id="{04EB4626-C75C-B742-A7B0-297C7BF3EDBC}" type="slidenum">
              <a:rPr lang="en-US" smtClean="0"/>
              <a:t>20</a:t>
            </a:fld>
            <a:endParaRPr lang="en-US"/>
          </a:p>
        </p:txBody>
      </p:sp>
    </p:spTree>
    <p:extLst>
      <p:ext uri="{BB962C8B-B14F-4D97-AF65-F5344CB8AC3E}">
        <p14:creationId xmlns:p14="http://schemas.microsoft.com/office/powerpoint/2010/main" val="81750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4626-C75C-B742-A7B0-297C7BF3EDBC}" type="slidenum">
              <a:rPr lang="en-US" smtClean="0"/>
              <a:t>21</a:t>
            </a:fld>
            <a:endParaRPr lang="en-US"/>
          </a:p>
        </p:txBody>
      </p:sp>
    </p:spTree>
    <p:extLst>
      <p:ext uri="{BB962C8B-B14F-4D97-AF65-F5344CB8AC3E}">
        <p14:creationId xmlns:p14="http://schemas.microsoft.com/office/powerpoint/2010/main" val="148423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4626-C75C-B742-A7B0-297C7BF3EDBC}" type="slidenum">
              <a:rPr lang="en-US" smtClean="0"/>
              <a:t>22</a:t>
            </a:fld>
            <a:endParaRPr lang="en-US"/>
          </a:p>
        </p:txBody>
      </p:sp>
    </p:spTree>
    <p:extLst>
      <p:ext uri="{BB962C8B-B14F-4D97-AF65-F5344CB8AC3E}">
        <p14:creationId xmlns:p14="http://schemas.microsoft.com/office/powerpoint/2010/main" val="59166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4626-C75C-B742-A7B0-297C7BF3EDBC}" type="slidenum">
              <a:rPr lang="en-US" smtClean="0"/>
              <a:t>28</a:t>
            </a:fld>
            <a:endParaRPr lang="en-US"/>
          </a:p>
        </p:txBody>
      </p:sp>
    </p:spTree>
    <p:extLst>
      <p:ext uri="{BB962C8B-B14F-4D97-AF65-F5344CB8AC3E}">
        <p14:creationId xmlns:p14="http://schemas.microsoft.com/office/powerpoint/2010/main" val="221488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CC73-64EC-C144-A8A2-31416A8664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6AE6A-D76B-0A42-8B1F-7CDEBBA4F6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C1C450-043B-9E4F-957D-CAA440B0AB00}"/>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5" name="Footer Placeholder 4">
            <a:extLst>
              <a:ext uri="{FF2B5EF4-FFF2-40B4-BE49-F238E27FC236}">
                <a16:creationId xmlns:a16="http://schemas.microsoft.com/office/drawing/2014/main" id="{33E09C90-DA9C-E444-B587-5D6FC9BC6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D78CB-ABD6-E649-ABF9-7CCFEB11001C}"/>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312383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773B-E706-7447-95A8-2E73128429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7B1DDE-B706-8D48-B547-2F63277BF6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4AEDA-B888-6142-A5E1-E31817869DCC}"/>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5" name="Footer Placeholder 4">
            <a:extLst>
              <a:ext uri="{FF2B5EF4-FFF2-40B4-BE49-F238E27FC236}">
                <a16:creationId xmlns:a16="http://schemas.microsoft.com/office/drawing/2014/main" id="{83B61D77-ADB7-A040-AB00-BD8FF455F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F1FF0-A9A5-AA4B-BA58-3FB07C40A896}"/>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22889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54CAB6-5286-6949-B01A-2279D75A8D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3CBCD5-7279-9040-96CB-ED9BCBB45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A5A2A-9AFE-BD49-B6EA-6D3667F479DD}"/>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5" name="Footer Placeholder 4">
            <a:extLst>
              <a:ext uri="{FF2B5EF4-FFF2-40B4-BE49-F238E27FC236}">
                <a16:creationId xmlns:a16="http://schemas.microsoft.com/office/drawing/2014/main" id="{9A48596E-2660-5647-811C-FDD173874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ECE7-42CD-8F4D-9E52-93DC870B533D}"/>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2795750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1"/>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13" descr="Bright, colorful geometric pattern ">
            <a:extLst>
              <a:ext uri="{FF2B5EF4-FFF2-40B4-BE49-F238E27FC236}">
                <a16:creationId xmlns:a16="http://schemas.microsoft.com/office/drawing/2014/main" id="{2DB741D5-0593-4748-A4D3-EF1E436A1111}"/>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52392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bg1"/>
                </a:solidFill>
                <a:effectLst/>
                <a:latin typeface="+mj-lt"/>
                <a:ea typeface="+mn-ea"/>
                <a:cs typeface="Segoe UI" pitchFamily="34" charset="0"/>
              </a:defRPr>
            </a:lvl1pPr>
          </a:lstStyle>
          <a:p>
            <a:r>
              <a:rPr lang="en-US" dirty="0"/>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6" name="Picture Placeholder 17" descr="Bright, colorful geometric pattern ">
            <a:extLst>
              <a:ext uri="{FF2B5EF4-FFF2-40B4-BE49-F238E27FC236}">
                <a16:creationId xmlns:a16="http://schemas.microsoft.com/office/drawing/2014/main" id="{9F278CC9-9968-40F5-B18F-B1D45BE36A49}"/>
              </a:ext>
            </a:extLst>
          </p:cNvPr>
          <p:cNvPicPr>
            <a:picLocks noChangeAspect="1"/>
          </p:cNvPicPr>
          <p:nvPr userDrawn="1"/>
        </p:nvPicPr>
        <p:blipFill rotWithShape="1">
          <a:blip r:embed="rId2"/>
          <a:srcRect t="390" b="390"/>
          <a:stretch/>
        </p:blipFill>
        <p:spPr>
          <a:xfrm>
            <a:off x="0" y="5999582"/>
            <a:ext cx="12192000" cy="858417"/>
          </a:xfrm>
          <a:prstGeom prst="rect">
            <a:avLst/>
          </a:prstGeom>
        </p:spPr>
      </p:pic>
    </p:spTree>
    <p:extLst>
      <p:ext uri="{BB962C8B-B14F-4D97-AF65-F5344CB8AC3E}">
        <p14:creationId xmlns:p14="http://schemas.microsoft.com/office/powerpoint/2010/main" val="27536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1FD4-3B20-324E-A092-510C71BD2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D4598-A308-A648-BF69-ADEABB0279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1131E-6F1B-0945-9970-62CB54C2B59B}"/>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5" name="Footer Placeholder 4">
            <a:extLst>
              <a:ext uri="{FF2B5EF4-FFF2-40B4-BE49-F238E27FC236}">
                <a16:creationId xmlns:a16="http://schemas.microsoft.com/office/drawing/2014/main" id="{FDFCC2BE-02DE-E445-9C99-E82713EAC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62794-E291-6445-9481-96BF169CC7BF}"/>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391878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55DD-2129-6241-A8C6-9F45889930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8BA4D-0907-C54B-BEF4-346C2F354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8E4799-DDBF-B048-8DCD-2CA3B2882FAA}"/>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5" name="Footer Placeholder 4">
            <a:extLst>
              <a:ext uri="{FF2B5EF4-FFF2-40B4-BE49-F238E27FC236}">
                <a16:creationId xmlns:a16="http://schemas.microsoft.com/office/drawing/2014/main" id="{3306B133-DA67-5D4A-A67D-AC696C625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1890C-EFFF-C645-A89F-33A32BED78AC}"/>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84987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92B4F-33C0-1F4E-9A16-F3A9CA215C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2EACC-DD35-5A49-BF2B-1CADE9DEE2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320D37-1F80-6C46-ABFB-4952D29395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F6040-AE88-9542-A684-B6295D9D3782}"/>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6" name="Footer Placeholder 5">
            <a:extLst>
              <a:ext uri="{FF2B5EF4-FFF2-40B4-BE49-F238E27FC236}">
                <a16:creationId xmlns:a16="http://schemas.microsoft.com/office/drawing/2014/main" id="{622C96B4-B57A-0949-A822-652F5FECE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ECF53A-E667-E24D-B96C-E90A87722244}"/>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221130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97F5-35C9-E646-8461-417BC3BD00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3FB68E-E857-1143-9304-AE343FCBA4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81DC6-3B1F-D548-8B60-B1DD14F875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05635E-EFD2-7747-AF98-79A6AFB005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182990-03B2-5940-A8C1-7645A1A2D0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7596E-E549-CD47-8041-F72898964F32}"/>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8" name="Footer Placeholder 7">
            <a:extLst>
              <a:ext uri="{FF2B5EF4-FFF2-40B4-BE49-F238E27FC236}">
                <a16:creationId xmlns:a16="http://schemas.microsoft.com/office/drawing/2014/main" id="{C6693BBC-5D66-2146-895B-484965009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9BBE39-B592-564B-9E9D-EB8403692860}"/>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287887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9577-8B0A-8643-A5C2-82BC56F157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9305F8-D8E5-5A4D-8820-09896BFC022E}"/>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4" name="Footer Placeholder 3">
            <a:extLst>
              <a:ext uri="{FF2B5EF4-FFF2-40B4-BE49-F238E27FC236}">
                <a16:creationId xmlns:a16="http://schemas.microsoft.com/office/drawing/2014/main" id="{A62FDA89-31E0-7F45-BC3F-30CAA49BB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F45C70-485A-5145-A22B-F1737880F208}"/>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3295746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678CE-B2DC-9A41-B9CE-67A8EC9147EC}"/>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3" name="Footer Placeholder 2">
            <a:extLst>
              <a:ext uri="{FF2B5EF4-FFF2-40B4-BE49-F238E27FC236}">
                <a16:creationId xmlns:a16="http://schemas.microsoft.com/office/drawing/2014/main" id="{4CC7A389-0433-F84A-AFDA-98B6EDCCC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DB0896-BCB2-2144-AE24-229CBA821485}"/>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272600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7C74-4F29-E846-8E17-FF2BA8F31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37C42-155D-FF4A-BA98-91EBE2A3F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5E09A0-1213-4B4B-9782-54D992005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DE024-5F72-B942-9B93-ABF764073359}"/>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6" name="Footer Placeholder 5">
            <a:extLst>
              <a:ext uri="{FF2B5EF4-FFF2-40B4-BE49-F238E27FC236}">
                <a16:creationId xmlns:a16="http://schemas.microsoft.com/office/drawing/2014/main" id="{6313DDC7-4974-CC43-BA8B-1491E2D24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43BA4-AF20-E742-82A7-0B30BE846D8E}"/>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291076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189E-5476-9941-9C26-7A52229F37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20FC10-487D-AD47-86E1-0E7CA3B8E8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6BD743-FB1A-D54C-BCC2-EE1C75CA7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13164-C87B-194F-AD86-F1E86B3A95EA}"/>
              </a:ext>
            </a:extLst>
          </p:cNvPr>
          <p:cNvSpPr>
            <a:spLocks noGrp="1"/>
          </p:cNvSpPr>
          <p:nvPr>
            <p:ph type="dt" sz="half" idx="10"/>
          </p:nvPr>
        </p:nvSpPr>
        <p:spPr/>
        <p:txBody>
          <a:bodyPr/>
          <a:lstStyle/>
          <a:p>
            <a:fld id="{1B15DDD2-05BB-534D-891B-F98D53E238BB}" type="datetimeFigureOut">
              <a:rPr lang="en-US" smtClean="0"/>
              <a:t>9/21/2021</a:t>
            </a:fld>
            <a:endParaRPr lang="en-US"/>
          </a:p>
        </p:txBody>
      </p:sp>
      <p:sp>
        <p:nvSpPr>
          <p:cNvPr id="6" name="Footer Placeholder 5">
            <a:extLst>
              <a:ext uri="{FF2B5EF4-FFF2-40B4-BE49-F238E27FC236}">
                <a16:creationId xmlns:a16="http://schemas.microsoft.com/office/drawing/2014/main" id="{F9A3599D-3687-A346-91EE-6E97BAD7F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2CA27-D05F-9D44-822F-366EDA0BCA4F}"/>
              </a:ext>
            </a:extLst>
          </p:cNvPr>
          <p:cNvSpPr>
            <a:spLocks noGrp="1"/>
          </p:cNvSpPr>
          <p:nvPr>
            <p:ph type="sldNum" sz="quarter" idx="12"/>
          </p:nvPr>
        </p:nvSpPr>
        <p:spPr/>
        <p:txBody>
          <a:bodyPr/>
          <a:lstStyle/>
          <a:p>
            <a:fld id="{5AE334D5-4C1B-F94C-B9F0-6657BC60CC9A}" type="slidenum">
              <a:rPr lang="en-US" smtClean="0"/>
              <a:t>‹#›</a:t>
            </a:fld>
            <a:endParaRPr lang="en-US"/>
          </a:p>
        </p:txBody>
      </p:sp>
    </p:spTree>
    <p:extLst>
      <p:ext uri="{BB962C8B-B14F-4D97-AF65-F5344CB8AC3E}">
        <p14:creationId xmlns:p14="http://schemas.microsoft.com/office/powerpoint/2010/main" val="415822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C1B7E-C556-4F4A-8F06-CA58ABBF6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C07C2-ACD8-8547-B434-B7A4600A10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9722D-7E34-2348-B0E8-326BF1AA25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5DDD2-05BB-534D-891B-F98D53E238BB}" type="datetimeFigureOut">
              <a:rPr lang="en-US" smtClean="0"/>
              <a:t>9/21/2021</a:t>
            </a:fld>
            <a:endParaRPr lang="en-US"/>
          </a:p>
        </p:txBody>
      </p:sp>
      <p:sp>
        <p:nvSpPr>
          <p:cNvPr id="5" name="Footer Placeholder 4">
            <a:extLst>
              <a:ext uri="{FF2B5EF4-FFF2-40B4-BE49-F238E27FC236}">
                <a16:creationId xmlns:a16="http://schemas.microsoft.com/office/drawing/2014/main" id="{C84B1DF2-F85C-D34B-9765-3DF460F11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D114E-2429-144B-ABD6-2F48913A0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334D5-4C1B-F94C-B9F0-6657BC60CC9A}" type="slidenum">
              <a:rPr lang="en-US" smtClean="0"/>
              <a:t>‹#›</a:t>
            </a:fld>
            <a:endParaRPr lang="en-US"/>
          </a:p>
        </p:txBody>
      </p:sp>
    </p:spTree>
    <p:extLst>
      <p:ext uri="{BB962C8B-B14F-4D97-AF65-F5344CB8AC3E}">
        <p14:creationId xmlns:p14="http://schemas.microsoft.com/office/powerpoint/2010/main" val="376562897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8"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bing.com/videos/search?q=videos+on+hispanic+culture&amp;&amp;view=detail&amp;mid=E6EA8D2496B31D835727E6EA8D2496B31D835727&amp;&amp;FORM=VDRVR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oughtco.com/ethnicity-definition-3026311" TargetMode="External"/><Relationship Id="rId2" Type="http://schemas.openxmlformats.org/officeDocument/2006/relationships/hyperlink" Target="https://www.thoughtco.com/race-definition-3026508" TargetMode="External"/><Relationship Id="rId1" Type="http://schemas.openxmlformats.org/officeDocument/2006/relationships/slideLayout" Target="../slideLayouts/slideLayout2.xml"/><Relationship Id="rId4" Type="http://schemas.openxmlformats.org/officeDocument/2006/relationships/hyperlink" Target="https://www.thoughtco.com/culture-definition-4135409"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bing.com/videos/search?q=videos+on+hispanic+culture&amp;&amp;view=detail&amp;mid=97FEFE7EC19FACFC332697FEFE7EC19FACFC3326&amp;&amp;FORM=VDRVR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Decorations for Mexican fiesta">
            <a:extLst>
              <a:ext uri="{FF2B5EF4-FFF2-40B4-BE49-F238E27FC236}">
                <a16:creationId xmlns:a16="http://schemas.microsoft.com/office/drawing/2014/main" id="{4A04109F-7E43-EF48-91B9-84FDD2DB2C1E}"/>
              </a:ext>
            </a:extLst>
          </p:cNvPr>
          <p:cNvPicPr>
            <a:picLocks noChangeAspect="1"/>
          </p:cNvPicPr>
          <p:nvPr/>
        </p:nvPicPr>
        <p:blipFill rotWithShape="1">
          <a:blip r:embed="rId2">
            <a:alphaModFix amt="50000"/>
          </a:blip>
          <a:srcRect t="14121" b="1293"/>
          <a:stretch/>
        </p:blipFill>
        <p:spPr>
          <a:xfrm>
            <a:off x="20" y="1"/>
            <a:ext cx="12191980" cy="6857999"/>
          </a:xfrm>
          <a:prstGeom prst="rect">
            <a:avLst/>
          </a:prstGeom>
        </p:spPr>
      </p:pic>
      <p:sp>
        <p:nvSpPr>
          <p:cNvPr id="2" name="Title 1">
            <a:extLst>
              <a:ext uri="{FF2B5EF4-FFF2-40B4-BE49-F238E27FC236}">
                <a16:creationId xmlns:a16="http://schemas.microsoft.com/office/drawing/2014/main" id="{3C4C2832-8BCC-A44C-AD3D-0878E06DDB65}"/>
              </a:ext>
            </a:extLst>
          </p:cNvPr>
          <p:cNvSpPr>
            <a:spLocks noGrp="1"/>
          </p:cNvSpPr>
          <p:nvPr>
            <p:ph type="ctrTitle"/>
          </p:nvPr>
        </p:nvSpPr>
        <p:spPr>
          <a:xfrm>
            <a:off x="1524000" y="1122362"/>
            <a:ext cx="9144000" cy="2900518"/>
          </a:xfrm>
        </p:spPr>
        <p:txBody>
          <a:bodyPr>
            <a:normAutofit/>
          </a:bodyPr>
          <a:lstStyle/>
          <a:p>
            <a:r>
              <a:rPr lang="en-US">
                <a:solidFill>
                  <a:srgbClr val="FFFFFF"/>
                </a:solidFill>
              </a:rPr>
              <a:t>More Than Migrants: An Introduction to Hispanic Heritage Month</a:t>
            </a:r>
          </a:p>
        </p:txBody>
      </p:sp>
      <p:sp>
        <p:nvSpPr>
          <p:cNvPr id="3" name="Subtitle 2">
            <a:extLst>
              <a:ext uri="{FF2B5EF4-FFF2-40B4-BE49-F238E27FC236}">
                <a16:creationId xmlns:a16="http://schemas.microsoft.com/office/drawing/2014/main" id="{2FC4D4D9-BDA3-D349-AE24-FCD288626DC0}"/>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How are we called to see our Hispanic siblings in Christ as beloved children of God?</a:t>
            </a:r>
          </a:p>
        </p:txBody>
      </p:sp>
    </p:spTree>
    <p:extLst>
      <p:ext uri="{BB962C8B-B14F-4D97-AF65-F5344CB8AC3E}">
        <p14:creationId xmlns:p14="http://schemas.microsoft.com/office/powerpoint/2010/main" val="14516006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F4E034B-9AB7-4822-BD11-0A9E14F06190}"/>
              </a:ext>
            </a:extLst>
          </p:cNvPr>
          <p:cNvPicPr>
            <a:picLocks noGrp="1" noChangeAspect="1"/>
          </p:cNvPicPr>
          <p:nvPr>
            <p:ph idx="1"/>
          </p:nvPr>
        </p:nvPicPr>
        <p:blipFill>
          <a:blip r:embed="rId2"/>
          <a:stretch>
            <a:fillRect/>
          </a:stretch>
        </p:blipFill>
        <p:spPr>
          <a:xfrm>
            <a:off x="4163423" y="4040743"/>
            <a:ext cx="2695575" cy="1876425"/>
          </a:xfrm>
          <a:prstGeom prst="rect">
            <a:avLst/>
          </a:prstGeom>
        </p:spPr>
      </p:pic>
      <p:pic>
        <p:nvPicPr>
          <p:cNvPr id="5" name="Picture 4">
            <a:extLst>
              <a:ext uri="{FF2B5EF4-FFF2-40B4-BE49-F238E27FC236}">
                <a16:creationId xmlns:a16="http://schemas.microsoft.com/office/drawing/2014/main" id="{7519A2B0-892D-42EB-A438-F3A187AE0E93}"/>
              </a:ext>
            </a:extLst>
          </p:cNvPr>
          <p:cNvPicPr>
            <a:picLocks noChangeAspect="1"/>
          </p:cNvPicPr>
          <p:nvPr/>
        </p:nvPicPr>
        <p:blipFill>
          <a:blip r:embed="rId3"/>
          <a:stretch>
            <a:fillRect/>
          </a:stretch>
        </p:blipFill>
        <p:spPr>
          <a:xfrm>
            <a:off x="4953378" y="2013776"/>
            <a:ext cx="2207957" cy="1644928"/>
          </a:xfrm>
          <a:prstGeom prst="rect">
            <a:avLst/>
          </a:prstGeom>
        </p:spPr>
      </p:pic>
      <p:pic>
        <p:nvPicPr>
          <p:cNvPr id="8" name="Picture 7">
            <a:extLst>
              <a:ext uri="{FF2B5EF4-FFF2-40B4-BE49-F238E27FC236}">
                <a16:creationId xmlns:a16="http://schemas.microsoft.com/office/drawing/2014/main" id="{E8BDE654-98B0-487D-A275-DD320D70574F}"/>
              </a:ext>
            </a:extLst>
          </p:cNvPr>
          <p:cNvPicPr>
            <a:picLocks noChangeAspect="1"/>
          </p:cNvPicPr>
          <p:nvPr/>
        </p:nvPicPr>
        <p:blipFill>
          <a:blip r:embed="rId4"/>
          <a:stretch>
            <a:fillRect/>
          </a:stretch>
        </p:blipFill>
        <p:spPr>
          <a:xfrm>
            <a:off x="2678237" y="426033"/>
            <a:ext cx="2331763" cy="1559814"/>
          </a:xfrm>
          <a:prstGeom prst="rect">
            <a:avLst/>
          </a:prstGeom>
        </p:spPr>
      </p:pic>
      <p:pic>
        <p:nvPicPr>
          <p:cNvPr id="10" name="Picture 9">
            <a:extLst>
              <a:ext uri="{FF2B5EF4-FFF2-40B4-BE49-F238E27FC236}">
                <a16:creationId xmlns:a16="http://schemas.microsoft.com/office/drawing/2014/main" id="{3576FFB7-110B-497F-875D-EFED86FBC50E}"/>
              </a:ext>
            </a:extLst>
          </p:cNvPr>
          <p:cNvPicPr>
            <a:picLocks noChangeAspect="1"/>
          </p:cNvPicPr>
          <p:nvPr/>
        </p:nvPicPr>
        <p:blipFill>
          <a:blip r:embed="rId5"/>
          <a:stretch>
            <a:fillRect/>
          </a:stretch>
        </p:blipFill>
        <p:spPr>
          <a:xfrm>
            <a:off x="7627510" y="211718"/>
            <a:ext cx="1565519" cy="2348279"/>
          </a:xfrm>
          <a:prstGeom prst="rect">
            <a:avLst/>
          </a:prstGeom>
        </p:spPr>
      </p:pic>
      <p:pic>
        <p:nvPicPr>
          <p:cNvPr id="11" name="Picture 10">
            <a:extLst>
              <a:ext uri="{FF2B5EF4-FFF2-40B4-BE49-F238E27FC236}">
                <a16:creationId xmlns:a16="http://schemas.microsoft.com/office/drawing/2014/main" id="{71AC6A24-4227-4E1E-A1E0-E88DA02ACB23}"/>
              </a:ext>
            </a:extLst>
          </p:cNvPr>
          <p:cNvPicPr>
            <a:picLocks noChangeAspect="1"/>
          </p:cNvPicPr>
          <p:nvPr/>
        </p:nvPicPr>
        <p:blipFill>
          <a:blip r:embed="rId6"/>
          <a:stretch>
            <a:fillRect/>
          </a:stretch>
        </p:blipFill>
        <p:spPr>
          <a:xfrm>
            <a:off x="286743" y="229385"/>
            <a:ext cx="2105749" cy="1559814"/>
          </a:xfrm>
          <a:prstGeom prst="rect">
            <a:avLst/>
          </a:prstGeom>
        </p:spPr>
      </p:pic>
      <p:pic>
        <p:nvPicPr>
          <p:cNvPr id="13" name="Picture 12">
            <a:extLst>
              <a:ext uri="{FF2B5EF4-FFF2-40B4-BE49-F238E27FC236}">
                <a16:creationId xmlns:a16="http://schemas.microsoft.com/office/drawing/2014/main" id="{171F376B-4DA7-49F3-B2CD-29CDBA6D188E}"/>
              </a:ext>
            </a:extLst>
          </p:cNvPr>
          <p:cNvPicPr>
            <a:picLocks noChangeAspect="1"/>
          </p:cNvPicPr>
          <p:nvPr/>
        </p:nvPicPr>
        <p:blipFill>
          <a:blip r:embed="rId7"/>
          <a:stretch>
            <a:fillRect/>
          </a:stretch>
        </p:blipFill>
        <p:spPr>
          <a:xfrm>
            <a:off x="9275517" y="4779168"/>
            <a:ext cx="2867025" cy="1905000"/>
          </a:xfrm>
          <a:prstGeom prst="rect">
            <a:avLst/>
          </a:prstGeom>
        </p:spPr>
      </p:pic>
      <p:pic>
        <p:nvPicPr>
          <p:cNvPr id="15" name="Picture 14">
            <a:extLst>
              <a:ext uri="{FF2B5EF4-FFF2-40B4-BE49-F238E27FC236}">
                <a16:creationId xmlns:a16="http://schemas.microsoft.com/office/drawing/2014/main" id="{7888DE15-E83D-4CDA-9A53-A42F024D9EA2}"/>
              </a:ext>
            </a:extLst>
          </p:cNvPr>
          <p:cNvPicPr>
            <a:picLocks noChangeAspect="1"/>
          </p:cNvPicPr>
          <p:nvPr/>
        </p:nvPicPr>
        <p:blipFill>
          <a:blip r:embed="rId8"/>
          <a:stretch>
            <a:fillRect/>
          </a:stretch>
        </p:blipFill>
        <p:spPr>
          <a:xfrm>
            <a:off x="9812215" y="398584"/>
            <a:ext cx="1905000" cy="1905000"/>
          </a:xfrm>
          <a:prstGeom prst="rect">
            <a:avLst/>
          </a:prstGeom>
        </p:spPr>
      </p:pic>
      <p:pic>
        <p:nvPicPr>
          <p:cNvPr id="19" name="Picture 18">
            <a:extLst>
              <a:ext uri="{FF2B5EF4-FFF2-40B4-BE49-F238E27FC236}">
                <a16:creationId xmlns:a16="http://schemas.microsoft.com/office/drawing/2014/main" id="{84EC0E9C-B65E-4090-99BC-0EB4EA794416}"/>
              </a:ext>
            </a:extLst>
          </p:cNvPr>
          <p:cNvPicPr>
            <a:picLocks noChangeAspect="1"/>
          </p:cNvPicPr>
          <p:nvPr/>
        </p:nvPicPr>
        <p:blipFill>
          <a:blip r:embed="rId9"/>
          <a:stretch>
            <a:fillRect/>
          </a:stretch>
        </p:blipFill>
        <p:spPr>
          <a:xfrm>
            <a:off x="7066818" y="2918222"/>
            <a:ext cx="2466975" cy="1714500"/>
          </a:xfrm>
          <a:prstGeom prst="rect">
            <a:avLst/>
          </a:prstGeom>
        </p:spPr>
      </p:pic>
      <p:pic>
        <p:nvPicPr>
          <p:cNvPr id="7" name="Picture 6">
            <a:extLst>
              <a:ext uri="{FF2B5EF4-FFF2-40B4-BE49-F238E27FC236}">
                <a16:creationId xmlns:a16="http://schemas.microsoft.com/office/drawing/2014/main" id="{FAC72615-728C-4A6D-9C6D-59F16A7E8095}"/>
              </a:ext>
            </a:extLst>
          </p:cNvPr>
          <p:cNvPicPr>
            <a:picLocks noChangeAspect="1"/>
          </p:cNvPicPr>
          <p:nvPr/>
        </p:nvPicPr>
        <p:blipFill>
          <a:blip r:embed="rId10"/>
          <a:stretch>
            <a:fillRect/>
          </a:stretch>
        </p:blipFill>
        <p:spPr>
          <a:xfrm>
            <a:off x="6650180" y="4851906"/>
            <a:ext cx="2356071" cy="1776709"/>
          </a:xfrm>
          <a:prstGeom prst="rect">
            <a:avLst/>
          </a:prstGeom>
        </p:spPr>
      </p:pic>
      <p:pic>
        <p:nvPicPr>
          <p:cNvPr id="21" name="Picture 20">
            <a:extLst>
              <a:ext uri="{FF2B5EF4-FFF2-40B4-BE49-F238E27FC236}">
                <a16:creationId xmlns:a16="http://schemas.microsoft.com/office/drawing/2014/main" id="{436879C1-133D-412A-8AF5-A14B7894ED8C}"/>
              </a:ext>
            </a:extLst>
          </p:cNvPr>
          <p:cNvPicPr>
            <a:picLocks noChangeAspect="1"/>
          </p:cNvPicPr>
          <p:nvPr/>
        </p:nvPicPr>
        <p:blipFill>
          <a:blip r:embed="rId11"/>
          <a:stretch>
            <a:fillRect/>
          </a:stretch>
        </p:blipFill>
        <p:spPr>
          <a:xfrm>
            <a:off x="226083" y="2480929"/>
            <a:ext cx="2166409" cy="1559814"/>
          </a:xfrm>
          <a:prstGeom prst="rect">
            <a:avLst/>
          </a:prstGeom>
        </p:spPr>
      </p:pic>
      <p:pic>
        <p:nvPicPr>
          <p:cNvPr id="6" name="Picture 5">
            <a:extLst>
              <a:ext uri="{FF2B5EF4-FFF2-40B4-BE49-F238E27FC236}">
                <a16:creationId xmlns:a16="http://schemas.microsoft.com/office/drawing/2014/main" id="{91E049C2-46C6-40D4-A4C8-3C4C41DBBC0B}"/>
              </a:ext>
            </a:extLst>
          </p:cNvPr>
          <p:cNvPicPr>
            <a:picLocks noChangeAspect="1"/>
          </p:cNvPicPr>
          <p:nvPr/>
        </p:nvPicPr>
        <p:blipFill>
          <a:blip r:embed="rId12"/>
          <a:stretch>
            <a:fillRect/>
          </a:stretch>
        </p:blipFill>
        <p:spPr>
          <a:xfrm>
            <a:off x="2486782" y="2301384"/>
            <a:ext cx="2409825" cy="1809750"/>
          </a:xfrm>
          <a:prstGeom prst="rect">
            <a:avLst/>
          </a:prstGeom>
        </p:spPr>
      </p:pic>
      <p:pic>
        <p:nvPicPr>
          <p:cNvPr id="22" name="Picture 21">
            <a:extLst>
              <a:ext uri="{FF2B5EF4-FFF2-40B4-BE49-F238E27FC236}">
                <a16:creationId xmlns:a16="http://schemas.microsoft.com/office/drawing/2014/main" id="{84FCEBC1-7F6E-40F7-B646-A654504DBE0F}"/>
              </a:ext>
            </a:extLst>
          </p:cNvPr>
          <p:cNvPicPr>
            <a:picLocks noChangeAspect="1"/>
          </p:cNvPicPr>
          <p:nvPr/>
        </p:nvPicPr>
        <p:blipFill>
          <a:blip r:embed="rId13"/>
          <a:stretch>
            <a:fillRect/>
          </a:stretch>
        </p:blipFill>
        <p:spPr>
          <a:xfrm>
            <a:off x="211230" y="4336246"/>
            <a:ext cx="3024187" cy="2019764"/>
          </a:xfrm>
          <a:prstGeom prst="rect">
            <a:avLst/>
          </a:prstGeom>
        </p:spPr>
      </p:pic>
      <p:pic>
        <p:nvPicPr>
          <p:cNvPr id="12" name="Picture 11">
            <a:extLst>
              <a:ext uri="{FF2B5EF4-FFF2-40B4-BE49-F238E27FC236}">
                <a16:creationId xmlns:a16="http://schemas.microsoft.com/office/drawing/2014/main" id="{CBECB278-FC35-4F39-88EA-92279E3C5623}"/>
              </a:ext>
            </a:extLst>
          </p:cNvPr>
          <p:cNvPicPr>
            <a:picLocks noChangeAspect="1"/>
          </p:cNvPicPr>
          <p:nvPr/>
        </p:nvPicPr>
        <p:blipFill>
          <a:blip r:embed="rId14"/>
          <a:stretch>
            <a:fillRect/>
          </a:stretch>
        </p:blipFill>
        <p:spPr>
          <a:xfrm>
            <a:off x="9439275" y="2407900"/>
            <a:ext cx="2562225" cy="1914525"/>
          </a:xfrm>
          <a:prstGeom prst="rect">
            <a:avLst/>
          </a:prstGeom>
        </p:spPr>
      </p:pic>
      <p:pic>
        <p:nvPicPr>
          <p:cNvPr id="23" name="Picture 22">
            <a:extLst>
              <a:ext uri="{FF2B5EF4-FFF2-40B4-BE49-F238E27FC236}">
                <a16:creationId xmlns:a16="http://schemas.microsoft.com/office/drawing/2014/main" id="{F51A2A93-1327-4BAF-B8C2-F5C3136B5F48}"/>
              </a:ext>
            </a:extLst>
          </p:cNvPr>
          <p:cNvPicPr>
            <a:picLocks noChangeAspect="1"/>
          </p:cNvPicPr>
          <p:nvPr/>
        </p:nvPicPr>
        <p:blipFill>
          <a:blip r:embed="rId15"/>
          <a:stretch>
            <a:fillRect/>
          </a:stretch>
        </p:blipFill>
        <p:spPr>
          <a:xfrm>
            <a:off x="3342239" y="5112873"/>
            <a:ext cx="1317684" cy="1647105"/>
          </a:xfrm>
          <a:prstGeom prst="rect">
            <a:avLst/>
          </a:prstGeom>
        </p:spPr>
      </p:pic>
      <p:pic>
        <p:nvPicPr>
          <p:cNvPr id="24" name="Picture 23">
            <a:extLst>
              <a:ext uri="{FF2B5EF4-FFF2-40B4-BE49-F238E27FC236}">
                <a16:creationId xmlns:a16="http://schemas.microsoft.com/office/drawing/2014/main" id="{8DA98730-3577-4572-B74B-0C525411CA8D}"/>
              </a:ext>
            </a:extLst>
          </p:cNvPr>
          <p:cNvPicPr>
            <a:picLocks noChangeAspect="1"/>
          </p:cNvPicPr>
          <p:nvPr/>
        </p:nvPicPr>
        <p:blipFill>
          <a:blip r:embed="rId16"/>
          <a:stretch>
            <a:fillRect/>
          </a:stretch>
        </p:blipFill>
        <p:spPr>
          <a:xfrm>
            <a:off x="5581570" y="269144"/>
            <a:ext cx="1565519" cy="1565519"/>
          </a:xfrm>
          <a:prstGeom prst="rect">
            <a:avLst/>
          </a:prstGeom>
        </p:spPr>
      </p:pic>
    </p:spTree>
    <p:extLst>
      <p:ext uri="{BB962C8B-B14F-4D97-AF65-F5344CB8AC3E}">
        <p14:creationId xmlns:p14="http://schemas.microsoft.com/office/powerpoint/2010/main" val="3023187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DCEB2D8-3930-4ED2-B73E-E6F6D3E3D836}"/>
              </a:ext>
            </a:extLst>
          </p:cNvPr>
          <p:cNvPicPr>
            <a:picLocks noGrp="1" noChangeAspect="1"/>
          </p:cNvPicPr>
          <p:nvPr>
            <p:ph idx="1"/>
          </p:nvPr>
        </p:nvPicPr>
        <p:blipFill>
          <a:blip r:embed="rId2"/>
          <a:stretch>
            <a:fillRect/>
          </a:stretch>
        </p:blipFill>
        <p:spPr>
          <a:xfrm>
            <a:off x="8778457" y="3915204"/>
            <a:ext cx="3289892" cy="1951631"/>
          </a:xfrm>
          <a:prstGeom prst="rect">
            <a:avLst/>
          </a:prstGeom>
        </p:spPr>
      </p:pic>
      <p:pic>
        <p:nvPicPr>
          <p:cNvPr id="9" name="Picture 8">
            <a:extLst>
              <a:ext uri="{FF2B5EF4-FFF2-40B4-BE49-F238E27FC236}">
                <a16:creationId xmlns:a16="http://schemas.microsoft.com/office/drawing/2014/main" id="{23A090C5-56CC-4F86-AC31-69445043BDF2}"/>
              </a:ext>
            </a:extLst>
          </p:cNvPr>
          <p:cNvPicPr>
            <a:picLocks noChangeAspect="1"/>
          </p:cNvPicPr>
          <p:nvPr/>
        </p:nvPicPr>
        <p:blipFill>
          <a:blip r:embed="rId3"/>
          <a:stretch>
            <a:fillRect/>
          </a:stretch>
        </p:blipFill>
        <p:spPr>
          <a:xfrm>
            <a:off x="6114764" y="1456864"/>
            <a:ext cx="3200400" cy="1898542"/>
          </a:xfrm>
          <a:prstGeom prst="rect">
            <a:avLst/>
          </a:prstGeom>
        </p:spPr>
      </p:pic>
      <p:pic>
        <p:nvPicPr>
          <p:cNvPr id="10" name="Picture 9">
            <a:extLst>
              <a:ext uri="{FF2B5EF4-FFF2-40B4-BE49-F238E27FC236}">
                <a16:creationId xmlns:a16="http://schemas.microsoft.com/office/drawing/2014/main" id="{7D15AA7A-12DF-4DA0-B952-D3E90F3733C6}"/>
              </a:ext>
            </a:extLst>
          </p:cNvPr>
          <p:cNvPicPr>
            <a:picLocks noChangeAspect="1"/>
          </p:cNvPicPr>
          <p:nvPr/>
        </p:nvPicPr>
        <p:blipFill>
          <a:blip r:embed="rId4"/>
          <a:stretch>
            <a:fillRect/>
          </a:stretch>
        </p:blipFill>
        <p:spPr>
          <a:xfrm>
            <a:off x="6532991" y="3569950"/>
            <a:ext cx="2936631" cy="1742069"/>
          </a:xfrm>
          <a:prstGeom prst="rect">
            <a:avLst/>
          </a:prstGeom>
        </p:spPr>
      </p:pic>
      <p:pic>
        <p:nvPicPr>
          <p:cNvPr id="11" name="Picture 10">
            <a:extLst>
              <a:ext uri="{FF2B5EF4-FFF2-40B4-BE49-F238E27FC236}">
                <a16:creationId xmlns:a16="http://schemas.microsoft.com/office/drawing/2014/main" id="{291337AB-F35B-4A17-AD6A-5B5FCD16BA28}"/>
              </a:ext>
            </a:extLst>
          </p:cNvPr>
          <p:cNvPicPr>
            <a:picLocks noChangeAspect="1"/>
          </p:cNvPicPr>
          <p:nvPr/>
        </p:nvPicPr>
        <p:blipFill>
          <a:blip r:embed="rId5"/>
          <a:stretch>
            <a:fillRect/>
          </a:stretch>
        </p:blipFill>
        <p:spPr>
          <a:xfrm>
            <a:off x="3792286" y="4997680"/>
            <a:ext cx="2943497" cy="1746142"/>
          </a:xfrm>
          <a:prstGeom prst="rect">
            <a:avLst/>
          </a:prstGeom>
        </p:spPr>
      </p:pic>
      <p:pic>
        <p:nvPicPr>
          <p:cNvPr id="12" name="Picture 11">
            <a:extLst>
              <a:ext uri="{FF2B5EF4-FFF2-40B4-BE49-F238E27FC236}">
                <a16:creationId xmlns:a16="http://schemas.microsoft.com/office/drawing/2014/main" id="{3C928454-8C21-43A7-B6FA-BE3604087B42}"/>
              </a:ext>
            </a:extLst>
          </p:cNvPr>
          <p:cNvPicPr>
            <a:picLocks noChangeAspect="1"/>
          </p:cNvPicPr>
          <p:nvPr/>
        </p:nvPicPr>
        <p:blipFill>
          <a:blip r:embed="rId6"/>
          <a:stretch>
            <a:fillRect/>
          </a:stretch>
        </p:blipFill>
        <p:spPr>
          <a:xfrm>
            <a:off x="2920502" y="1579146"/>
            <a:ext cx="2720060" cy="1613595"/>
          </a:xfrm>
          <a:prstGeom prst="rect">
            <a:avLst/>
          </a:prstGeom>
        </p:spPr>
      </p:pic>
      <p:pic>
        <p:nvPicPr>
          <p:cNvPr id="13" name="Picture 12">
            <a:extLst>
              <a:ext uri="{FF2B5EF4-FFF2-40B4-BE49-F238E27FC236}">
                <a16:creationId xmlns:a16="http://schemas.microsoft.com/office/drawing/2014/main" id="{D4160A80-5634-487B-AF85-2176FB5F0929}"/>
              </a:ext>
            </a:extLst>
          </p:cNvPr>
          <p:cNvPicPr>
            <a:picLocks noChangeAspect="1"/>
          </p:cNvPicPr>
          <p:nvPr/>
        </p:nvPicPr>
        <p:blipFill>
          <a:blip r:embed="rId7"/>
          <a:stretch>
            <a:fillRect/>
          </a:stretch>
        </p:blipFill>
        <p:spPr>
          <a:xfrm>
            <a:off x="8913907" y="2053897"/>
            <a:ext cx="2872520" cy="1704037"/>
          </a:xfrm>
          <a:prstGeom prst="rect">
            <a:avLst/>
          </a:prstGeom>
        </p:spPr>
      </p:pic>
      <p:pic>
        <p:nvPicPr>
          <p:cNvPr id="14" name="Picture 13">
            <a:extLst>
              <a:ext uri="{FF2B5EF4-FFF2-40B4-BE49-F238E27FC236}">
                <a16:creationId xmlns:a16="http://schemas.microsoft.com/office/drawing/2014/main" id="{FA10A90B-F335-4A24-AC4D-65352DC3CEEC}"/>
              </a:ext>
            </a:extLst>
          </p:cNvPr>
          <p:cNvPicPr>
            <a:picLocks noChangeAspect="1"/>
          </p:cNvPicPr>
          <p:nvPr/>
        </p:nvPicPr>
        <p:blipFill>
          <a:blip r:embed="rId8"/>
          <a:stretch>
            <a:fillRect/>
          </a:stretch>
        </p:blipFill>
        <p:spPr>
          <a:xfrm>
            <a:off x="429114" y="5125721"/>
            <a:ext cx="2720060" cy="1613595"/>
          </a:xfrm>
          <a:prstGeom prst="rect">
            <a:avLst/>
          </a:prstGeom>
        </p:spPr>
      </p:pic>
      <p:pic>
        <p:nvPicPr>
          <p:cNvPr id="16" name="Picture 15">
            <a:extLst>
              <a:ext uri="{FF2B5EF4-FFF2-40B4-BE49-F238E27FC236}">
                <a16:creationId xmlns:a16="http://schemas.microsoft.com/office/drawing/2014/main" id="{9504428B-35DD-4998-A857-42820684B99A}"/>
              </a:ext>
            </a:extLst>
          </p:cNvPr>
          <p:cNvPicPr>
            <a:picLocks noChangeAspect="1"/>
          </p:cNvPicPr>
          <p:nvPr/>
        </p:nvPicPr>
        <p:blipFill>
          <a:blip r:embed="rId9"/>
          <a:stretch>
            <a:fillRect/>
          </a:stretch>
        </p:blipFill>
        <p:spPr>
          <a:xfrm>
            <a:off x="363900" y="1959035"/>
            <a:ext cx="2730500" cy="1619788"/>
          </a:xfrm>
          <a:prstGeom prst="rect">
            <a:avLst/>
          </a:prstGeom>
        </p:spPr>
      </p:pic>
      <p:pic>
        <p:nvPicPr>
          <p:cNvPr id="17" name="Picture 16">
            <a:extLst>
              <a:ext uri="{FF2B5EF4-FFF2-40B4-BE49-F238E27FC236}">
                <a16:creationId xmlns:a16="http://schemas.microsoft.com/office/drawing/2014/main" id="{78B3BB4A-113A-477E-B569-101336849A5B}"/>
              </a:ext>
            </a:extLst>
          </p:cNvPr>
          <p:cNvPicPr>
            <a:picLocks noChangeAspect="1"/>
          </p:cNvPicPr>
          <p:nvPr/>
        </p:nvPicPr>
        <p:blipFill>
          <a:blip r:embed="rId10"/>
          <a:stretch>
            <a:fillRect/>
          </a:stretch>
        </p:blipFill>
        <p:spPr>
          <a:xfrm>
            <a:off x="9469622" y="455534"/>
            <a:ext cx="2299454" cy="1364083"/>
          </a:xfrm>
          <a:prstGeom prst="rect">
            <a:avLst/>
          </a:prstGeom>
        </p:spPr>
      </p:pic>
      <p:pic>
        <p:nvPicPr>
          <p:cNvPr id="18" name="Picture 17">
            <a:extLst>
              <a:ext uri="{FF2B5EF4-FFF2-40B4-BE49-F238E27FC236}">
                <a16:creationId xmlns:a16="http://schemas.microsoft.com/office/drawing/2014/main" id="{1BE0AE3F-08C5-4B8D-8B49-8FE302CA785A}"/>
              </a:ext>
            </a:extLst>
          </p:cNvPr>
          <p:cNvPicPr>
            <a:picLocks noChangeAspect="1"/>
          </p:cNvPicPr>
          <p:nvPr/>
        </p:nvPicPr>
        <p:blipFill>
          <a:blip r:embed="rId11"/>
          <a:stretch>
            <a:fillRect/>
          </a:stretch>
        </p:blipFill>
        <p:spPr>
          <a:xfrm>
            <a:off x="5332280" y="-28999"/>
            <a:ext cx="2807005" cy="1665172"/>
          </a:xfrm>
          <a:prstGeom prst="rect">
            <a:avLst/>
          </a:prstGeom>
        </p:spPr>
      </p:pic>
      <p:pic>
        <p:nvPicPr>
          <p:cNvPr id="19" name="Picture 18">
            <a:extLst>
              <a:ext uri="{FF2B5EF4-FFF2-40B4-BE49-F238E27FC236}">
                <a16:creationId xmlns:a16="http://schemas.microsoft.com/office/drawing/2014/main" id="{C3C63BB8-F050-44CD-B4BC-5CD28BE44757}"/>
              </a:ext>
            </a:extLst>
          </p:cNvPr>
          <p:cNvPicPr>
            <a:picLocks noChangeAspect="1"/>
          </p:cNvPicPr>
          <p:nvPr/>
        </p:nvPicPr>
        <p:blipFill>
          <a:blip r:embed="rId12"/>
          <a:stretch>
            <a:fillRect/>
          </a:stretch>
        </p:blipFill>
        <p:spPr>
          <a:xfrm>
            <a:off x="2632363" y="169801"/>
            <a:ext cx="2319846" cy="1376180"/>
          </a:xfrm>
          <a:prstGeom prst="rect">
            <a:avLst/>
          </a:prstGeom>
        </p:spPr>
      </p:pic>
      <p:pic>
        <p:nvPicPr>
          <p:cNvPr id="20" name="Picture 19">
            <a:extLst>
              <a:ext uri="{FF2B5EF4-FFF2-40B4-BE49-F238E27FC236}">
                <a16:creationId xmlns:a16="http://schemas.microsoft.com/office/drawing/2014/main" id="{6F400737-7402-4A24-AAE8-D1F5B08DD680}"/>
              </a:ext>
            </a:extLst>
          </p:cNvPr>
          <p:cNvPicPr>
            <a:picLocks noChangeAspect="1"/>
          </p:cNvPicPr>
          <p:nvPr/>
        </p:nvPicPr>
        <p:blipFill>
          <a:blip r:embed="rId13"/>
          <a:stretch>
            <a:fillRect/>
          </a:stretch>
        </p:blipFill>
        <p:spPr>
          <a:xfrm>
            <a:off x="182709" y="329505"/>
            <a:ext cx="2319846" cy="1376180"/>
          </a:xfrm>
          <a:prstGeom prst="rect">
            <a:avLst/>
          </a:prstGeom>
        </p:spPr>
      </p:pic>
      <p:pic>
        <p:nvPicPr>
          <p:cNvPr id="21" name="Picture 20">
            <a:extLst>
              <a:ext uri="{FF2B5EF4-FFF2-40B4-BE49-F238E27FC236}">
                <a16:creationId xmlns:a16="http://schemas.microsoft.com/office/drawing/2014/main" id="{8F1CCC70-0876-4397-9A2D-5D7BFF1C751F}"/>
              </a:ext>
            </a:extLst>
          </p:cNvPr>
          <p:cNvPicPr>
            <a:picLocks noChangeAspect="1"/>
          </p:cNvPicPr>
          <p:nvPr/>
        </p:nvPicPr>
        <p:blipFill>
          <a:blip r:embed="rId14"/>
          <a:stretch>
            <a:fillRect/>
          </a:stretch>
        </p:blipFill>
        <p:spPr>
          <a:xfrm>
            <a:off x="4726704" y="2771803"/>
            <a:ext cx="2730500" cy="1619788"/>
          </a:xfrm>
          <a:prstGeom prst="rect">
            <a:avLst/>
          </a:prstGeom>
        </p:spPr>
      </p:pic>
      <p:pic>
        <p:nvPicPr>
          <p:cNvPr id="8" name="Picture 7">
            <a:extLst>
              <a:ext uri="{FF2B5EF4-FFF2-40B4-BE49-F238E27FC236}">
                <a16:creationId xmlns:a16="http://schemas.microsoft.com/office/drawing/2014/main" id="{59B7C8F3-DE41-49BA-A727-653D7178C99F}"/>
              </a:ext>
            </a:extLst>
          </p:cNvPr>
          <p:cNvPicPr>
            <a:picLocks noChangeAspect="1"/>
          </p:cNvPicPr>
          <p:nvPr/>
        </p:nvPicPr>
        <p:blipFill>
          <a:blip r:embed="rId15"/>
          <a:stretch>
            <a:fillRect/>
          </a:stretch>
        </p:blipFill>
        <p:spPr>
          <a:xfrm>
            <a:off x="2778669" y="3271395"/>
            <a:ext cx="2664119" cy="1580410"/>
          </a:xfrm>
          <a:prstGeom prst="rect">
            <a:avLst/>
          </a:prstGeom>
        </p:spPr>
      </p:pic>
      <p:pic>
        <p:nvPicPr>
          <p:cNvPr id="15" name="Picture 14">
            <a:extLst>
              <a:ext uri="{FF2B5EF4-FFF2-40B4-BE49-F238E27FC236}">
                <a16:creationId xmlns:a16="http://schemas.microsoft.com/office/drawing/2014/main" id="{C94B47F3-F033-4933-BACC-BE215B1033B8}"/>
              </a:ext>
            </a:extLst>
          </p:cNvPr>
          <p:cNvPicPr>
            <a:picLocks noChangeAspect="1"/>
          </p:cNvPicPr>
          <p:nvPr/>
        </p:nvPicPr>
        <p:blipFill>
          <a:blip r:embed="rId16"/>
          <a:stretch>
            <a:fillRect/>
          </a:stretch>
        </p:blipFill>
        <p:spPr>
          <a:xfrm>
            <a:off x="84642" y="3569950"/>
            <a:ext cx="2567660" cy="1523188"/>
          </a:xfrm>
          <a:prstGeom prst="rect">
            <a:avLst/>
          </a:prstGeom>
        </p:spPr>
      </p:pic>
      <p:pic>
        <p:nvPicPr>
          <p:cNvPr id="22" name="Picture 21">
            <a:extLst>
              <a:ext uri="{FF2B5EF4-FFF2-40B4-BE49-F238E27FC236}">
                <a16:creationId xmlns:a16="http://schemas.microsoft.com/office/drawing/2014/main" id="{074991FD-99FB-411D-BB8A-FA5C043C0749}"/>
              </a:ext>
            </a:extLst>
          </p:cNvPr>
          <p:cNvPicPr>
            <a:picLocks noChangeAspect="1"/>
          </p:cNvPicPr>
          <p:nvPr/>
        </p:nvPicPr>
        <p:blipFill>
          <a:blip r:embed="rId17"/>
          <a:stretch>
            <a:fillRect/>
          </a:stretch>
        </p:blipFill>
        <p:spPr>
          <a:xfrm>
            <a:off x="7254412" y="5171457"/>
            <a:ext cx="2646950" cy="1570225"/>
          </a:xfrm>
          <a:prstGeom prst="rect">
            <a:avLst/>
          </a:prstGeom>
        </p:spPr>
      </p:pic>
    </p:spTree>
    <p:extLst>
      <p:ext uri="{BB962C8B-B14F-4D97-AF65-F5344CB8AC3E}">
        <p14:creationId xmlns:p14="http://schemas.microsoft.com/office/powerpoint/2010/main" val="128995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1957-6674-3B4A-8DA3-8F80D691F745}"/>
              </a:ext>
            </a:extLst>
          </p:cNvPr>
          <p:cNvSpPr>
            <a:spLocks noGrp="1"/>
          </p:cNvSpPr>
          <p:nvPr>
            <p:ph type="title"/>
          </p:nvPr>
        </p:nvSpPr>
        <p:spPr>
          <a:xfrm>
            <a:off x="1" y="145227"/>
            <a:ext cx="12027876" cy="1325563"/>
          </a:xfrm>
        </p:spPr>
        <p:txBody>
          <a:bodyPr/>
          <a:lstStyle/>
          <a:p>
            <a:r>
              <a:rPr lang="en-US" b="1" dirty="0">
                <a:solidFill>
                  <a:schemeClr val="bg1"/>
                </a:solidFill>
              </a:rPr>
              <a:t>Hispanic Culture Impact on American Culture</a:t>
            </a:r>
          </a:p>
        </p:txBody>
      </p:sp>
      <p:sp>
        <p:nvSpPr>
          <p:cNvPr id="3" name="Content Placeholder 2">
            <a:extLst>
              <a:ext uri="{FF2B5EF4-FFF2-40B4-BE49-F238E27FC236}">
                <a16:creationId xmlns:a16="http://schemas.microsoft.com/office/drawing/2014/main" id="{14E85CA3-788C-0E42-BE11-589628AC0888}"/>
              </a:ext>
            </a:extLst>
          </p:cNvPr>
          <p:cNvSpPr>
            <a:spLocks noGrp="1"/>
          </p:cNvSpPr>
          <p:nvPr>
            <p:ph idx="1"/>
          </p:nvPr>
        </p:nvSpPr>
        <p:spPr>
          <a:xfrm>
            <a:off x="0" y="1300107"/>
            <a:ext cx="12027876" cy="5412666"/>
          </a:xfrm>
        </p:spPr>
        <p:txBody>
          <a:bodyPr>
            <a:normAutofit fontScale="70000" lnSpcReduction="20000"/>
          </a:bodyPr>
          <a:lstStyle/>
          <a:p>
            <a:r>
              <a:rPr lang="en-US" b="1" dirty="0">
                <a:solidFill>
                  <a:schemeClr val="bg1"/>
                </a:solidFill>
              </a:rPr>
              <a:t>Language</a:t>
            </a:r>
            <a:r>
              <a:rPr lang="en-US" dirty="0">
                <a:solidFill>
                  <a:schemeClr val="bg1"/>
                </a:solidFill>
              </a:rPr>
              <a:t> – Spanish is the second most spoken language in the United States.</a:t>
            </a:r>
          </a:p>
          <a:p>
            <a:r>
              <a:rPr lang="en-US" dirty="0">
                <a:solidFill>
                  <a:schemeClr val="bg1"/>
                </a:solidFill>
              </a:rPr>
              <a:t>There are over 60 million Hispanics/Latin Americans living in the United States</a:t>
            </a:r>
          </a:p>
          <a:p>
            <a:r>
              <a:rPr lang="en-US" b="1" dirty="0">
                <a:solidFill>
                  <a:schemeClr val="bg1"/>
                </a:solidFill>
              </a:rPr>
              <a:t>Food </a:t>
            </a:r>
            <a:r>
              <a:rPr lang="en-US" dirty="0">
                <a:solidFill>
                  <a:schemeClr val="bg1"/>
                </a:solidFill>
              </a:rPr>
              <a:t>– From tacos &amp; margaritas (Mexico), </a:t>
            </a:r>
            <a:r>
              <a:rPr lang="en-US" dirty="0" err="1">
                <a:solidFill>
                  <a:schemeClr val="bg1"/>
                </a:solidFill>
              </a:rPr>
              <a:t>churrascos</a:t>
            </a:r>
            <a:r>
              <a:rPr lang="en-US" dirty="0">
                <a:solidFill>
                  <a:schemeClr val="bg1"/>
                </a:solidFill>
              </a:rPr>
              <a:t> (Argentinian style steaks), empanadas (Argentina, Spain, Chile), Paella (Spain), Ceviche (Peru, Ecuador, Mexico), Mojito (Cuba), Tres Leches (Mexico, Nicaragua, Panama, Cuba, Puerto Rico, Guatemala, Costa Rica) to rice and beans (most of Latin America).  The influence and rise of Latin cuisine in the United States is evident and very popular from fast food to gourmet cuisine.</a:t>
            </a:r>
          </a:p>
          <a:p>
            <a:pPr marL="0" indent="0">
              <a:buNone/>
            </a:pPr>
            <a:endParaRPr lang="en-US" b="1" dirty="0">
              <a:solidFill>
                <a:schemeClr val="bg1"/>
              </a:solidFill>
            </a:endParaRPr>
          </a:p>
          <a:p>
            <a:pPr marL="0" indent="0">
              <a:buNone/>
            </a:pPr>
            <a:r>
              <a:rPr lang="en-US" b="1" dirty="0">
                <a:solidFill>
                  <a:schemeClr val="bg1"/>
                </a:solidFill>
              </a:rPr>
              <a:t>The following is a short list of cultural influencers either born in Latin America/Spain or have Hispanic heritage:</a:t>
            </a:r>
          </a:p>
          <a:p>
            <a:r>
              <a:rPr lang="en-US" b="1" dirty="0">
                <a:solidFill>
                  <a:schemeClr val="bg1"/>
                </a:solidFill>
              </a:rPr>
              <a:t>Sports</a:t>
            </a:r>
            <a:r>
              <a:rPr lang="en-US" dirty="0">
                <a:solidFill>
                  <a:schemeClr val="bg1"/>
                </a:solidFill>
              </a:rPr>
              <a:t> – Baseball, boxing, soccer, tennis – many great “All Stars” are from Hispanic heritage.  Sammy Sosa &amp; Alex Rodriguez (Dominican Republic), Roberto Clemente (Puerto Rico), Lionel Messi (Argentina), Rafael Nadal (Spain), Pele (Brazil), Julio Cesar Chavez (Mexico), Ted Williams (Spain/Mexico), Carmelo Anthony (Puerto Rico)</a:t>
            </a:r>
          </a:p>
          <a:p>
            <a:r>
              <a:rPr lang="en-US" b="1" dirty="0">
                <a:solidFill>
                  <a:schemeClr val="bg1"/>
                </a:solidFill>
              </a:rPr>
              <a:t>Pop Culture / Music </a:t>
            </a:r>
            <a:r>
              <a:rPr lang="en-US" dirty="0">
                <a:solidFill>
                  <a:schemeClr val="bg1"/>
                </a:solidFill>
              </a:rPr>
              <a:t>– Salsa, merengue, reggaeton, and classic oldies like mambo &amp; rumba – all come from Latin/Hispanic roots.  Lin-Manuel Miranda, Tito Puente, Jennifer Lopez, Ricky Martin &amp; Marc Anthony (Puerto Rico), Pitbull, Gloria Estefan &amp; Camila Cabello (Cuba), Shakira &amp; </a:t>
            </a:r>
            <a:r>
              <a:rPr lang="en-US" dirty="0" err="1">
                <a:solidFill>
                  <a:schemeClr val="bg1"/>
                </a:solidFill>
              </a:rPr>
              <a:t>Maluma</a:t>
            </a:r>
            <a:r>
              <a:rPr lang="en-US" dirty="0">
                <a:solidFill>
                  <a:schemeClr val="bg1"/>
                </a:solidFill>
              </a:rPr>
              <a:t> (Colombia), Christina Aguilera (Ecuador), Carlos Santana &amp; Ritchie Valens (Mexico)</a:t>
            </a:r>
          </a:p>
          <a:p>
            <a:r>
              <a:rPr lang="en-US" b="1" dirty="0">
                <a:solidFill>
                  <a:schemeClr val="bg1"/>
                </a:solidFill>
              </a:rPr>
              <a:t>Pop Culture / Film </a:t>
            </a:r>
            <a:r>
              <a:rPr lang="en-US" dirty="0">
                <a:solidFill>
                  <a:schemeClr val="bg1"/>
                </a:solidFill>
              </a:rPr>
              <a:t>– Salma Hayek &amp; Anthony Quinn (Mexico), Zoe Saldana (Dominican Republic), Penelope Cruz &amp; Javier Bardem (Spain), </a:t>
            </a:r>
            <a:r>
              <a:rPr lang="en-US" dirty="0" err="1">
                <a:solidFill>
                  <a:schemeClr val="bg1"/>
                </a:solidFill>
              </a:rPr>
              <a:t>Benicio</a:t>
            </a:r>
            <a:r>
              <a:rPr lang="en-US" dirty="0">
                <a:solidFill>
                  <a:schemeClr val="bg1"/>
                </a:solidFill>
              </a:rPr>
              <a:t> del Toro, Jimmy Smits &amp; Rita Moreno (Puerto Rico) (Rita was the first Hispanic woman to win an Oscar and one of 16 EGOT!), Andy Garcia (Cuba), Ramon Estevez AKA Martin Sheen (Spain)</a:t>
            </a:r>
          </a:p>
          <a:p>
            <a:pPr marL="0" indent="0">
              <a:buNone/>
            </a:pPr>
            <a:endParaRPr lang="en-US" dirty="0">
              <a:solidFill>
                <a:schemeClr val="bg1"/>
              </a:solidFill>
            </a:endParaRPr>
          </a:p>
        </p:txBody>
      </p:sp>
    </p:spTree>
    <p:extLst>
      <p:ext uri="{BB962C8B-B14F-4D97-AF65-F5344CB8AC3E}">
        <p14:creationId xmlns:p14="http://schemas.microsoft.com/office/powerpoint/2010/main" val="77119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1957-6674-3B4A-8DA3-8F80D691F745}"/>
              </a:ext>
            </a:extLst>
          </p:cNvPr>
          <p:cNvSpPr>
            <a:spLocks noGrp="1"/>
          </p:cNvSpPr>
          <p:nvPr>
            <p:ph type="title"/>
          </p:nvPr>
        </p:nvSpPr>
        <p:spPr>
          <a:xfrm>
            <a:off x="1" y="145227"/>
            <a:ext cx="12027876" cy="1325563"/>
          </a:xfrm>
        </p:spPr>
        <p:txBody>
          <a:bodyPr/>
          <a:lstStyle/>
          <a:p>
            <a:r>
              <a:rPr lang="en-US" b="1" dirty="0">
                <a:solidFill>
                  <a:schemeClr val="bg1"/>
                </a:solidFill>
              </a:rPr>
              <a:t>Hispanic Culture Impact on American Culture</a:t>
            </a:r>
          </a:p>
        </p:txBody>
      </p:sp>
      <p:sp>
        <p:nvSpPr>
          <p:cNvPr id="3" name="Content Placeholder 2">
            <a:extLst>
              <a:ext uri="{FF2B5EF4-FFF2-40B4-BE49-F238E27FC236}">
                <a16:creationId xmlns:a16="http://schemas.microsoft.com/office/drawing/2014/main" id="{14E85CA3-788C-0E42-BE11-589628AC0888}"/>
              </a:ext>
            </a:extLst>
          </p:cNvPr>
          <p:cNvSpPr>
            <a:spLocks noGrp="1"/>
          </p:cNvSpPr>
          <p:nvPr>
            <p:ph idx="1"/>
          </p:nvPr>
        </p:nvSpPr>
        <p:spPr>
          <a:xfrm>
            <a:off x="0" y="1300107"/>
            <a:ext cx="12027876" cy="5412666"/>
          </a:xfrm>
        </p:spPr>
        <p:txBody>
          <a:bodyPr>
            <a:normAutofit/>
          </a:bodyPr>
          <a:lstStyle/>
          <a:p>
            <a:r>
              <a:rPr lang="en-US" b="1" dirty="0">
                <a:solidFill>
                  <a:schemeClr val="bg1"/>
                </a:solidFill>
              </a:rPr>
              <a:t>Politics </a:t>
            </a:r>
            <a:r>
              <a:rPr lang="en-US" dirty="0">
                <a:solidFill>
                  <a:schemeClr val="bg1"/>
                </a:solidFill>
              </a:rPr>
              <a:t>– Jorge Ramos (Mexican political journalist), Justice Sonia Sotomayor (Puerto Rican – first Hispanic appointed to the U.S. Supreme Court), Ted Cruz and Marco Rubio (Cuban), Alexandria Ocasio-Cortez (Puerto Rican)</a:t>
            </a:r>
            <a:endParaRPr lang="en-US" b="1" dirty="0">
              <a:solidFill>
                <a:schemeClr val="bg1"/>
              </a:solidFill>
            </a:endParaRPr>
          </a:p>
          <a:p>
            <a:r>
              <a:rPr lang="en-US" b="1" dirty="0">
                <a:solidFill>
                  <a:schemeClr val="bg1"/>
                </a:solidFill>
              </a:rPr>
              <a:t>Literature </a:t>
            </a:r>
            <a:r>
              <a:rPr lang="en-US" dirty="0">
                <a:solidFill>
                  <a:schemeClr val="bg1"/>
                </a:solidFill>
              </a:rPr>
              <a:t>– Gabriel Garcia Marquez (Nobel Prize in Literature, </a:t>
            </a:r>
            <a:r>
              <a:rPr lang="en-US" i="1" dirty="0">
                <a:solidFill>
                  <a:schemeClr val="bg1"/>
                </a:solidFill>
              </a:rPr>
              <a:t>100 Years of Solitude </a:t>
            </a:r>
            <a:r>
              <a:rPr lang="en-US" dirty="0">
                <a:solidFill>
                  <a:schemeClr val="bg1"/>
                </a:solidFill>
              </a:rPr>
              <a:t>– Colombia), Paulo Coelho (</a:t>
            </a:r>
            <a:r>
              <a:rPr lang="en-US" i="1" dirty="0">
                <a:solidFill>
                  <a:schemeClr val="bg1"/>
                </a:solidFill>
              </a:rPr>
              <a:t>The Alchemist </a:t>
            </a:r>
            <a:r>
              <a:rPr lang="en-US" dirty="0">
                <a:solidFill>
                  <a:schemeClr val="bg1"/>
                </a:solidFill>
              </a:rPr>
              <a:t>– Brazil), Gabriela Mistral (Poet and first Latin American author to receive a Nobel Prize in Literature – Chile), Isabel Allende (</a:t>
            </a:r>
            <a:r>
              <a:rPr lang="en-US" i="1" dirty="0">
                <a:solidFill>
                  <a:schemeClr val="bg1"/>
                </a:solidFill>
              </a:rPr>
              <a:t>The House of the Spirits </a:t>
            </a:r>
            <a:r>
              <a:rPr lang="en-US" dirty="0">
                <a:solidFill>
                  <a:schemeClr val="bg1"/>
                </a:solidFill>
              </a:rPr>
              <a:t> - Peru), Miguel de Cervantes (Don Quixote - Spain)</a:t>
            </a:r>
            <a:endParaRPr lang="en-US" b="1" dirty="0">
              <a:solidFill>
                <a:schemeClr val="bg1"/>
              </a:solidFill>
            </a:endParaRPr>
          </a:p>
          <a:p>
            <a:r>
              <a:rPr lang="en-US" b="1" dirty="0">
                <a:solidFill>
                  <a:schemeClr val="bg1"/>
                </a:solidFill>
              </a:rPr>
              <a:t>Entrepreneurs </a:t>
            </a:r>
            <a:r>
              <a:rPr lang="en-US" dirty="0">
                <a:solidFill>
                  <a:schemeClr val="bg1"/>
                </a:solidFill>
              </a:rPr>
              <a:t>– Alberto Perez (Zumba - Colombia), Marcelo </a:t>
            </a:r>
            <a:r>
              <a:rPr lang="en-US" dirty="0" err="1">
                <a:solidFill>
                  <a:schemeClr val="bg1"/>
                </a:solidFill>
              </a:rPr>
              <a:t>Claure</a:t>
            </a:r>
            <a:r>
              <a:rPr lang="en-US" dirty="0">
                <a:solidFill>
                  <a:schemeClr val="bg1"/>
                </a:solidFill>
              </a:rPr>
              <a:t> (Brightstar and Sprint - Bolivia)</a:t>
            </a:r>
          </a:p>
          <a:p>
            <a:r>
              <a:rPr lang="en-US" b="1" dirty="0">
                <a:solidFill>
                  <a:schemeClr val="bg1"/>
                </a:solidFill>
              </a:rPr>
              <a:t>Fashion Designers/Haute Couture </a:t>
            </a:r>
            <a:r>
              <a:rPr lang="en-US" dirty="0">
                <a:solidFill>
                  <a:schemeClr val="bg1"/>
                </a:solidFill>
              </a:rPr>
              <a:t>– Manolo </a:t>
            </a:r>
            <a:r>
              <a:rPr lang="en-US" dirty="0" err="1">
                <a:solidFill>
                  <a:schemeClr val="bg1"/>
                </a:solidFill>
              </a:rPr>
              <a:t>Blahnik</a:t>
            </a:r>
            <a:r>
              <a:rPr lang="en-US" dirty="0">
                <a:solidFill>
                  <a:schemeClr val="bg1"/>
                </a:solidFill>
              </a:rPr>
              <a:t> (Spain), Oscar de la </a:t>
            </a:r>
            <a:r>
              <a:rPr lang="en-US" dirty="0" err="1">
                <a:solidFill>
                  <a:schemeClr val="bg1"/>
                </a:solidFill>
              </a:rPr>
              <a:t>Renta</a:t>
            </a:r>
            <a:r>
              <a:rPr lang="en-US" dirty="0">
                <a:solidFill>
                  <a:schemeClr val="bg1"/>
                </a:solidFill>
              </a:rPr>
              <a:t> (Dominican Republic), Carolina Herrera (Venezuela), Cristobal Balenciaga (Spain)</a:t>
            </a:r>
          </a:p>
          <a:p>
            <a:endParaRPr lang="en-US" dirty="0">
              <a:solidFill>
                <a:schemeClr val="bg1"/>
              </a:solidFill>
            </a:endParaRPr>
          </a:p>
        </p:txBody>
      </p:sp>
    </p:spTree>
    <p:extLst>
      <p:ext uri="{BB962C8B-B14F-4D97-AF65-F5344CB8AC3E}">
        <p14:creationId xmlns:p14="http://schemas.microsoft.com/office/powerpoint/2010/main" val="1614396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FB997E-C353-DE44-9934-75D5CA6368F8}"/>
              </a:ext>
            </a:extLst>
          </p:cNvPr>
          <p:cNvPicPr>
            <a:picLocks noChangeAspect="1"/>
          </p:cNvPicPr>
          <p:nvPr/>
        </p:nvPicPr>
        <p:blipFill>
          <a:blip r:embed="rId2"/>
          <a:stretch>
            <a:fillRect/>
          </a:stretch>
        </p:blipFill>
        <p:spPr>
          <a:xfrm>
            <a:off x="815975" y="642938"/>
            <a:ext cx="5538788" cy="3275013"/>
          </a:xfrm>
          <a:prstGeom prst="rect">
            <a:avLst/>
          </a:prstGeom>
        </p:spPr>
      </p:pic>
      <p:pic>
        <p:nvPicPr>
          <p:cNvPr id="4" name="Picture 3" descr="A group of people holding flags&#10;&#10;Description automatically generated">
            <a:extLst>
              <a:ext uri="{FF2B5EF4-FFF2-40B4-BE49-F238E27FC236}">
                <a16:creationId xmlns:a16="http://schemas.microsoft.com/office/drawing/2014/main" id="{01138259-6568-D44A-8024-D18D57F3693E}"/>
              </a:ext>
            </a:extLst>
          </p:cNvPr>
          <p:cNvPicPr>
            <a:picLocks noChangeAspect="1"/>
          </p:cNvPicPr>
          <p:nvPr/>
        </p:nvPicPr>
        <p:blipFill>
          <a:blip r:embed="rId3"/>
          <a:stretch>
            <a:fillRect/>
          </a:stretch>
        </p:blipFill>
        <p:spPr>
          <a:xfrm>
            <a:off x="6426200" y="642938"/>
            <a:ext cx="4956175" cy="3275013"/>
          </a:xfrm>
          <a:prstGeom prst="rect">
            <a:avLst/>
          </a:prstGeom>
        </p:spPr>
      </p:pic>
      <p:sp>
        <p:nvSpPr>
          <p:cNvPr id="2" name="Title 1">
            <a:extLst>
              <a:ext uri="{FF2B5EF4-FFF2-40B4-BE49-F238E27FC236}">
                <a16:creationId xmlns:a16="http://schemas.microsoft.com/office/drawing/2014/main" id="{867973BB-D175-8E49-8009-3C6E9716EC14}"/>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sz="2800" kern="1200">
                <a:solidFill>
                  <a:schemeClr val="tx1"/>
                </a:solidFill>
                <a:latin typeface="+mj-lt"/>
                <a:ea typeface="+mj-ea"/>
                <a:cs typeface="+mj-cs"/>
              </a:rPr>
              <a:t>Think of your day-to-day experience, how has the Hispanic culture influenced things you experience and enjoy? How will this shape how we view our connection to the Hispanic community?</a:t>
            </a:r>
          </a:p>
        </p:txBody>
      </p:sp>
    </p:spTree>
    <p:extLst>
      <p:ext uri="{BB962C8B-B14F-4D97-AF65-F5344CB8AC3E}">
        <p14:creationId xmlns:p14="http://schemas.microsoft.com/office/powerpoint/2010/main" val="2302918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ack jigsaw puzzle pieces">
            <a:extLst>
              <a:ext uri="{FF2B5EF4-FFF2-40B4-BE49-F238E27FC236}">
                <a16:creationId xmlns:a16="http://schemas.microsoft.com/office/drawing/2014/main" id="{F8F8193C-81A7-B44D-BF6E-D6C19035DEB2}"/>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BBE4B-3B7E-8643-9DFC-CCA7C500E18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Heritage and Identity</a:t>
            </a:r>
          </a:p>
        </p:txBody>
      </p:sp>
      <p:sp>
        <p:nvSpPr>
          <p:cNvPr id="3" name="Text Placeholder 2">
            <a:extLst>
              <a:ext uri="{FF2B5EF4-FFF2-40B4-BE49-F238E27FC236}">
                <a16:creationId xmlns:a16="http://schemas.microsoft.com/office/drawing/2014/main" id="{2A4E8A30-E0EF-B645-8AE8-125A500B8A00}"/>
              </a:ext>
            </a:extLst>
          </p:cNvPr>
          <p:cNvSpPr>
            <a:spLocks noGrp="1"/>
          </p:cNvSpPr>
          <p:nvPr>
            <p:ph type="body" idx="1"/>
          </p:nvPr>
        </p:nvSpPr>
        <p:spPr>
          <a:xfrm>
            <a:off x="1100051" y="4072043"/>
            <a:ext cx="10058400" cy="1598995"/>
          </a:xfrm>
          <a:effectLst>
            <a:outerShdw blurRad="50800" dist="38100" dir="2700000" algn="tl" rotWithShape="0">
              <a:prstClr val="black">
                <a:alpha val="40000"/>
              </a:prstClr>
            </a:outerShdw>
          </a:effectLst>
        </p:spPr>
        <p:txBody>
          <a:bodyPr vert="horz" lIns="91440" tIns="45720" rIns="91440" bIns="45720" rtlCol="0">
            <a:normAutofit lnSpcReduction="10000"/>
          </a:bodyPr>
          <a:lstStyle/>
          <a:p>
            <a:pPr algn="ctr"/>
            <a:r>
              <a:rPr lang="en-US" dirty="0">
                <a:solidFill>
                  <a:srgbClr val="FFFFFF"/>
                </a:solidFill>
              </a:rPr>
              <a:t>"You are not lucky to be here. The world needs your perspective. </a:t>
            </a:r>
          </a:p>
          <a:p>
            <a:pPr algn="ctr"/>
            <a:r>
              <a:rPr lang="en-US" dirty="0">
                <a:solidFill>
                  <a:srgbClr val="FFFFFF"/>
                </a:solidFill>
              </a:rPr>
              <a:t>They are lucky to have you.“</a:t>
            </a:r>
          </a:p>
          <a:p>
            <a:pPr algn="ctr"/>
            <a:br>
              <a:rPr lang="en-US" dirty="0">
                <a:solidFill>
                  <a:srgbClr val="FFFFFF"/>
                </a:solidFill>
              </a:rPr>
            </a:br>
            <a:r>
              <a:rPr lang="en-US" i="1" dirty="0">
                <a:solidFill>
                  <a:srgbClr val="FFFFFF"/>
                </a:solidFill>
              </a:rPr>
              <a:t>- Antonio Tijerino, President &amp; CEO of the Hispanic Heritage Foundation</a:t>
            </a:r>
            <a:endParaRPr lang="en-US" dirty="0">
              <a:solidFill>
                <a:srgbClr val="FFFFFF"/>
              </a:solidFill>
            </a:endParaRPr>
          </a:p>
        </p:txBody>
      </p:sp>
    </p:spTree>
    <p:extLst>
      <p:ext uri="{BB962C8B-B14F-4D97-AF65-F5344CB8AC3E}">
        <p14:creationId xmlns:p14="http://schemas.microsoft.com/office/powerpoint/2010/main" val="1764505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E05F-0961-5A49-AF18-A2BC5C08CC26}"/>
              </a:ext>
            </a:extLst>
          </p:cNvPr>
          <p:cNvSpPr>
            <a:spLocks noGrp="1"/>
          </p:cNvSpPr>
          <p:nvPr>
            <p:ph type="title"/>
          </p:nvPr>
        </p:nvSpPr>
        <p:spPr>
          <a:xfrm>
            <a:off x="838200" y="2103437"/>
            <a:ext cx="10515600" cy="1325563"/>
          </a:xfrm>
        </p:spPr>
        <p:txBody>
          <a:bodyPr>
            <a:normAutofit fontScale="90000"/>
          </a:bodyPr>
          <a:lstStyle/>
          <a:p>
            <a:pPr algn="ctr"/>
            <a:r>
              <a:rPr lang="en-US" dirty="0">
                <a:solidFill>
                  <a:srgbClr val="002060"/>
                </a:solidFill>
                <a:latin typeface="+mn-lt"/>
                <a:hlinkClick r:id="rId2">
                  <a:extLst>
                    <a:ext uri="{A12FA001-AC4F-418D-AE19-62706E023703}">
                      <ahyp:hlinkClr xmlns:ahyp="http://schemas.microsoft.com/office/drawing/2018/hyperlinkcolor" val="tx"/>
                    </a:ext>
                  </a:extLst>
                </a:hlinkClick>
              </a:rPr>
              <a:t>Defining Latino: Young People Talk Identity, Belonging | NBC Latino | NBC News - Bing video</a:t>
            </a:r>
            <a:endParaRPr lang="en-US" i="1" dirty="0">
              <a:solidFill>
                <a:srgbClr val="002060"/>
              </a:solidFill>
              <a:latin typeface="+mn-lt"/>
            </a:endParaRPr>
          </a:p>
        </p:txBody>
      </p:sp>
    </p:spTree>
    <p:extLst>
      <p:ext uri="{BB962C8B-B14F-4D97-AF65-F5344CB8AC3E}">
        <p14:creationId xmlns:p14="http://schemas.microsoft.com/office/powerpoint/2010/main" val="31650964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E05F-0961-5A49-AF18-A2BC5C08CC26}"/>
              </a:ext>
            </a:extLst>
          </p:cNvPr>
          <p:cNvSpPr>
            <a:spLocks noGrp="1"/>
          </p:cNvSpPr>
          <p:nvPr>
            <p:ph type="title"/>
          </p:nvPr>
        </p:nvSpPr>
        <p:spPr/>
        <p:txBody>
          <a:bodyPr/>
          <a:lstStyle/>
          <a:p>
            <a:pPr algn="ctr"/>
            <a:r>
              <a:rPr lang="en-US" i="1" dirty="0">
                <a:solidFill>
                  <a:schemeClr val="bg1"/>
                </a:solidFill>
              </a:rPr>
              <a:t>Identities Matter</a:t>
            </a:r>
          </a:p>
        </p:txBody>
      </p:sp>
      <p:sp>
        <p:nvSpPr>
          <p:cNvPr id="3" name="Content Placeholder 2">
            <a:extLst>
              <a:ext uri="{FF2B5EF4-FFF2-40B4-BE49-F238E27FC236}">
                <a16:creationId xmlns:a16="http://schemas.microsoft.com/office/drawing/2014/main" id="{33E89F6C-0D6A-1F4F-B582-B9E7AC586341}"/>
              </a:ext>
            </a:extLst>
          </p:cNvPr>
          <p:cNvSpPr>
            <a:spLocks noGrp="1"/>
          </p:cNvSpPr>
          <p:nvPr>
            <p:ph idx="1"/>
          </p:nvPr>
        </p:nvSpPr>
        <p:spPr/>
        <p:txBody>
          <a:bodyPr>
            <a:normAutofit fontScale="92500" lnSpcReduction="10000"/>
          </a:bodyPr>
          <a:lstStyle/>
          <a:p>
            <a:pPr marL="0" indent="0">
              <a:buNone/>
            </a:pPr>
            <a:r>
              <a:rPr lang="en-US" b="1" dirty="0">
                <a:solidFill>
                  <a:schemeClr val="tx2"/>
                </a:solidFill>
              </a:rPr>
              <a:t>Language: Latinx vs Hispanic:</a:t>
            </a:r>
          </a:p>
          <a:p>
            <a:pPr marL="0" indent="0">
              <a:buNone/>
            </a:pPr>
            <a:r>
              <a:rPr lang="en-US" u="sng" dirty="0">
                <a:solidFill>
                  <a:schemeClr val="bg1"/>
                </a:solidFill>
              </a:rPr>
              <a:t>Latino, Latina, Latinx: </a:t>
            </a:r>
            <a:r>
              <a:rPr lang="en-US" dirty="0">
                <a:solidFill>
                  <a:schemeClr val="bg1"/>
                </a:solidFill>
              </a:rPr>
              <a:t>people who come from Latin American countries and cultures (Central, South, and Caribbean), self-identified</a:t>
            </a:r>
          </a:p>
          <a:p>
            <a:pPr marL="0" indent="0">
              <a:buNone/>
            </a:pPr>
            <a:r>
              <a:rPr lang="en-US" u="sng" dirty="0">
                <a:solidFill>
                  <a:schemeClr val="bg1"/>
                </a:solidFill>
              </a:rPr>
              <a:t>Hispanic:</a:t>
            </a:r>
            <a:r>
              <a:rPr lang="en-US" dirty="0">
                <a:solidFill>
                  <a:schemeClr val="bg1"/>
                </a:solidFill>
              </a:rPr>
              <a:t> people who come from Spain and/or countries that were settled by the Spaniards; cultural and historical link to Spain, self-identified </a:t>
            </a:r>
          </a:p>
          <a:p>
            <a:r>
              <a:rPr lang="en-US" dirty="0">
                <a:solidFill>
                  <a:schemeClr val="bg1"/>
                </a:solidFill>
              </a:rPr>
              <a:t>Preference depends on personal choice and their own background</a:t>
            </a:r>
          </a:p>
          <a:p>
            <a:pPr marL="0" indent="0">
              <a:buNone/>
            </a:pPr>
            <a:r>
              <a:rPr lang="en-US" b="1" dirty="0">
                <a:solidFill>
                  <a:schemeClr val="tx2"/>
                </a:solidFill>
              </a:rPr>
              <a:t>Cultural Representation:</a:t>
            </a:r>
          </a:p>
          <a:p>
            <a:pPr marL="0" indent="0">
              <a:buNone/>
            </a:pPr>
            <a:r>
              <a:rPr lang="en-US" dirty="0">
                <a:solidFill>
                  <a:schemeClr val="bg1"/>
                </a:solidFill>
              </a:rPr>
              <a:t>Raise your hand if you are: Swedish, Norwegian, or German? Now think about if you were all identified as Swedish…how do you feel?</a:t>
            </a:r>
          </a:p>
          <a:p>
            <a:pPr marL="0" indent="0" algn="ctr">
              <a:buNone/>
            </a:pPr>
            <a:r>
              <a:rPr lang="en-US" dirty="0">
                <a:solidFill>
                  <a:schemeClr val="accent6">
                    <a:lumMod val="50000"/>
                  </a:schemeClr>
                </a:solidFill>
              </a:rPr>
              <a:t>“My greatest strength is knowing who I am and where I come from, my island.” Oscar de la Renta</a:t>
            </a:r>
          </a:p>
        </p:txBody>
      </p:sp>
    </p:spTree>
    <p:extLst>
      <p:ext uri="{BB962C8B-B14F-4D97-AF65-F5344CB8AC3E}">
        <p14:creationId xmlns:p14="http://schemas.microsoft.com/office/powerpoint/2010/main" val="1973200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E05F-0961-5A49-AF18-A2BC5C08CC26}"/>
              </a:ext>
            </a:extLst>
          </p:cNvPr>
          <p:cNvSpPr>
            <a:spLocks noGrp="1"/>
          </p:cNvSpPr>
          <p:nvPr>
            <p:ph type="title"/>
          </p:nvPr>
        </p:nvSpPr>
        <p:spPr/>
        <p:txBody>
          <a:bodyPr/>
          <a:lstStyle/>
          <a:p>
            <a:pPr algn="ctr"/>
            <a:r>
              <a:rPr lang="en-US" i="1" dirty="0">
                <a:solidFill>
                  <a:schemeClr val="bg1"/>
                </a:solidFill>
              </a:rPr>
              <a:t>Ethnicity versus Race</a:t>
            </a:r>
          </a:p>
        </p:txBody>
      </p:sp>
      <p:sp>
        <p:nvSpPr>
          <p:cNvPr id="3" name="Content Placeholder 2">
            <a:extLst>
              <a:ext uri="{FF2B5EF4-FFF2-40B4-BE49-F238E27FC236}">
                <a16:creationId xmlns:a16="http://schemas.microsoft.com/office/drawing/2014/main" id="{33E89F6C-0D6A-1F4F-B582-B9E7AC586341}"/>
              </a:ext>
            </a:extLst>
          </p:cNvPr>
          <p:cNvSpPr>
            <a:spLocks noGrp="1"/>
          </p:cNvSpPr>
          <p:nvPr>
            <p:ph idx="1"/>
          </p:nvPr>
        </p:nvSpPr>
        <p:spPr/>
        <p:txBody>
          <a:bodyPr>
            <a:normAutofit lnSpcReduction="10000"/>
          </a:bodyPr>
          <a:lstStyle/>
          <a:p>
            <a:pPr marL="0" indent="0">
              <a:buNone/>
            </a:pPr>
            <a:r>
              <a:rPr lang="en-US" dirty="0"/>
              <a:t>It's common to see the terms "</a:t>
            </a:r>
            <a:r>
              <a:rPr lang="en-US" dirty="0">
                <a:solidFill>
                  <a:srgbClr val="002060"/>
                </a:solidFill>
                <a:hlinkClick r:id="rId2">
                  <a:extLst>
                    <a:ext uri="{A12FA001-AC4F-418D-AE19-62706E023703}">
                      <ahyp:hlinkClr xmlns:ahyp="http://schemas.microsoft.com/office/drawing/2018/hyperlinkcolor" val="tx"/>
                    </a:ext>
                  </a:extLst>
                </a:hlinkClick>
              </a:rPr>
              <a:t>race</a:t>
            </a:r>
            <a:r>
              <a:rPr lang="en-US" dirty="0"/>
              <a:t>" and </a:t>
            </a:r>
            <a:r>
              <a:rPr lang="en-US" dirty="0">
                <a:solidFill>
                  <a:srgbClr val="002060"/>
                </a:solidFill>
              </a:rPr>
              <a:t>"</a:t>
            </a:r>
            <a:r>
              <a:rPr lang="en-US" dirty="0">
                <a:solidFill>
                  <a:srgbClr val="002060"/>
                </a:solidFill>
                <a:hlinkClick r:id="rId3">
                  <a:extLst>
                    <a:ext uri="{A12FA001-AC4F-418D-AE19-62706E023703}">
                      <ahyp:hlinkClr xmlns:ahyp="http://schemas.microsoft.com/office/drawing/2018/hyperlinkcolor" val="tx"/>
                    </a:ext>
                  </a:extLst>
                </a:hlinkClick>
              </a:rPr>
              <a:t>ethnicity</a:t>
            </a:r>
            <a:r>
              <a:rPr lang="en-US" dirty="0"/>
              <a:t>" used interchangeably, but, generally speaking, the meanings are distinct. </a:t>
            </a:r>
          </a:p>
          <a:p>
            <a:pPr marL="0" indent="0">
              <a:buNone/>
            </a:pPr>
            <a:endParaRPr lang="en-US" dirty="0"/>
          </a:p>
          <a:p>
            <a:pPr marL="0" indent="0">
              <a:buNone/>
            </a:pPr>
            <a:r>
              <a:rPr lang="en-US" dirty="0"/>
              <a:t>Race is usually seen as biological, referring to the physical characteristics of a person, while ethnicity is viewed as a social science construct that describes a person's </a:t>
            </a:r>
            <a:r>
              <a:rPr lang="en-US" dirty="0">
                <a:solidFill>
                  <a:srgbClr val="002060"/>
                </a:solidFill>
                <a:hlinkClick r:id="rId4">
                  <a:extLst>
                    <a:ext uri="{A12FA001-AC4F-418D-AE19-62706E023703}">
                      <ahyp:hlinkClr xmlns:ahyp="http://schemas.microsoft.com/office/drawing/2018/hyperlinkcolor" val="tx"/>
                    </a:ext>
                  </a:extLst>
                </a:hlinkClick>
              </a:rPr>
              <a:t>cultural identity</a:t>
            </a:r>
            <a:r>
              <a:rPr lang="en-US" dirty="0">
                <a:solidFill>
                  <a:srgbClr val="002060"/>
                </a:solidFill>
              </a:rPr>
              <a:t>. </a:t>
            </a:r>
          </a:p>
          <a:p>
            <a:pPr marL="0" indent="0">
              <a:buNone/>
            </a:pPr>
            <a:endParaRPr lang="en-US" dirty="0">
              <a:solidFill>
                <a:srgbClr val="002060"/>
              </a:solidFill>
            </a:endParaRPr>
          </a:p>
          <a:p>
            <a:pPr marL="0" indent="0">
              <a:buNone/>
            </a:pPr>
            <a:r>
              <a:rPr lang="en-US" dirty="0"/>
              <a:t>Ethnicity can be displayed or hidden, depending on individual preferences, while racial identities are always on display, to a greater or lesser degree.</a:t>
            </a:r>
            <a:endParaRPr lang="en-US" dirty="0">
              <a:solidFill>
                <a:schemeClr val="accent6">
                  <a:lumMod val="50000"/>
                </a:schemeClr>
              </a:solidFill>
            </a:endParaRPr>
          </a:p>
        </p:txBody>
      </p:sp>
    </p:spTree>
    <p:extLst>
      <p:ext uri="{BB962C8B-B14F-4D97-AF65-F5344CB8AC3E}">
        <p14:creationId xmlns:p14="http://schemas.microsoft.com/office/powerpoint/2010/main" val="420056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89F6C-0D6A-1F4F-B582-B9E7AC586341}"/>
              </a:ext>
            </a:extLst>
          </p:cNvPr>
          <p:cNvSpPr>
            <a:spLocks noGrp="1"/>
          </p:cNvSpPr>
          <p:nvPr>
            <p:ph idx="1"/>
          </p:nvPr>
        </p:nvSpPr>
        <p:spPr>
          <a:xfrm>
            <a:off x="838200" y="2400586"/>
            <a:ext cx="10515600" cy="2056827"/>
          </a:xfrm>
        </p:spPr>
        <p:txBody>
          <a:bodyPr>
            <a:normAutofit/>
          </a:bodyPr>
          <a:lstStyle/>
          <a:p>
            <a:pPr marL="0" indent="0">
              <a:buNone/>
            </a:pPr>
            <a:r>
              <a:rPr lang="en-US" sz="4000" dirty="0">
                <a:solidFill>
                  <a:srgbClr val="002060"/>
                </a:solidFill>
                <a:hlinkClick r:id="rId2">
                  <a:extLst>
                    <a:ext uri="{A12FA001-AC4F-418D-AE19-62706E023703}">
                      <ahyp:hlinkClr xmlns:ahyp="http://schemas.microsoft.com/office/drawing/2018/hyperlinkcolor" val="tx"/>
                    </a:ext>
                  </a:extLst>
                </a:hlinkClick>
              </a:rPr>
              <a:t>A Conversation With Latinos on Race | Op-Docs - Bing video</a:t>
            </a:r>
            <a:endParaRPr lang="en-US" sz="4000" dirty="0">
              <a:solidFill>
                <a:srgbClr val="002060"/>
              </a:solidFill>
            </a:endParaRPr>
          </a:p>
        </p:txBody>
      </p:sp>
    </p:spTree>
    <p:extLst>
      <p:ext uri="{BB962C8B-B14F-4D97-AF65-F5344CB8AC3E}">
        <p14:creationId xmlns:p14="http://schemas.microsoft.com/office/powerpoint/2010/main" val="1082428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DFF7C95F-D18B-4A1B-99A2-4F150AC12B44}"/>
              </a:ext>
            </a:extLst>
          </p:cNvPr>
          <p:cNvSpPr txBox="1">
            <a:spLocks noChangeAspect="1"/>
          </p:cNvSpPr>
          <p:nvPr/>
        </p:nvSpPr>
        <p:spPr>
          <a:xfrm>
            <a:off x="838200" y="556995"/>
            <a:ext cx="10515600" cy="1133693"/>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ts val="1000"/>
              </a:spcBef>
              <a:buNone/>
              <a:defRPr sz="4000" b="1" kern="1200">
                <a:solidFill>
                  <a:schemeClr val="bg2"/>
                </a:solidFill>
                <a:latin typeface="+mj-lt"/>
                <a:ea typeface="+mj-ea"/>
                <a:cs typeface="+mj-cs"/>
              </a:defRPr>
            </a:lvl1pPr>
          </a:lstStyle>
          <a:p>
            <a:pPr algn="ctr" fontAlgn="auto">
              <a:spcBef>
                <a:spcPct val="0"/>
              </a:spcBef>
              <a:spcAft>
                <a:spcPts val="600"/>
              </a:spcAft>
            </a:pPr>
            <a:r>
              <a:rPr lang="en-US" sz="4800" kern="1200" dirty="0">
                <a:solidFill>
                  <a:schemeClr val="bg1"/>
                </a:solidFill>
                <a:latin typeface="+mj-lt"/>
                <a:ea typeface="+mj-ea"/>
                <a:cs typeface="+mj-cs"/>
              </a:rPr>
              <a:t>Biblical Foundation</a:t>
            </a:r>
          </a:p>
        </p:txBody>
      </p:sp>
      <p:graphicFrame>
        <p:nvGraphicFramePr>
          <p:cNvPr id="5" name="Google Shape;79;p16">
            <a:extLst>
              <a:ext uri="{FF2B5EF4-FFF2-40B4-BE49-F238E27FC236}">
                <a16:creationId xmlns:a16="http://schemas.microsoft.com/office/drawing/2014/main" id="{323439B0-E7BB-48EB-9FB9-A1956FDE6DA0}"/>
              </a:ext>
            </a:extLst>
          </p:cNvPr>
          <p:cNvGraphicFramePr/>
          <p:nvPr>
            <p:extLst>
              <p:ext uri="{D42A27DB-BD31-4B8C-83A1-F6EECF244321}">
                <p14:modId xmlns:p14="http://schemas.microsoft.com/office/powerpoint/2010/main" val="27533785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32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10E8-42DD-BC4D-ACD1-917D13770004}"/>
              </a:ext>
            </a:extLst>
          </p:cNvPr>
          <p:cNvSpPr>
            <a:spLocks noGrp="1"/>
          </p:cNvSpPr>
          <p:nvPr>
            <p:ph type="title"/>
          </p:nvPr>
        </p:nvSpPr>
        <p:spPr>
          <a:xfrm>
            <a:off x="640080" y="5576887"/>
            <a:ext cx="10911840" cy="640081"/>
          </a:xfrm>
        </p:spPr>
        <p:txBody>
          <a:bodyPr vert="horz" lIns="91440" tIns="45720" rIns="91440" bIns="45720" rtlCol="0" anchor="ctr">
            <a:noAutofit/>
          </a:bodyPr>
          <a:lstStyle/>
          <a:p>
            <a:pPr algn="ctr"/>
            <a:r>
              <a:rPr lang="en-US" sz="2400" b="1" dirty="0">
                <a:solidFill>
                  <a:schemeClr val="accent6">
                    <a:lumMod val="50000"/>
                  </a:schemeClr>
                </a:solidFill>
              </a:rPr>
              <a:t>Think about your name. What memories does it bring? How does it feel when people use it correctly? </a:t>
            </a:r>
          </a:p>
        </p:txBody>
      </p:sp>
      <p:pic>
        <p:nvPicPr>
          <p:cNvPr id="6" name="Picture Placeholder 5" descr="Text&#10;&#10;Description automatically generated">
            <a:extLst>
              <a:ext uri="{FF2B5EF4-FFF2-40B4-BE49-F238E27FC236}">
                <a16:creationId xmlns:a16="http://schemas.microsoft.com/office/drawing/2014/main" id="{D8625E80-FD15-7446-93CF-1E5D39E49510}"/>
              </a:ext>
            </a:extLst>
          </p:cNvPr>
          <p:cNvPicPr>
            <a:picLocks noGrp="1" noChangeAspect="1"/>
          </p:cNvPicPr>
          <p:nvPr>
            <p:ph type="pic" idx="1"/>
          </p:nvPr>
        </p:nvPicPr>
        <p:blipFill rotWithShape="1">
          <a:blip r:embed="rId3"/>
          <a:srcRect t="11348" r="1" b="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9767767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CF0E-5274-774C-8105-187BA4EF9187}"/>
              </a:ext>
            </a:extLst>
          </p:cNvPr>
          <p:cNvSpPr>
            <a:spLocks noGrp="1"/>
          </p:cNvSpPr>
          <p:nvPr>
            <p:ph type="title"/>
          </p:nvPr>
        </p:nvSpPr>
        <p:spPr>
          <a:xfrm>
            <a:off x="1055489" y="380071"/>
            <a:ext cx="6718738" cy="1325563"/>
          </a:xfrm>
        </p:spPr>
        <p:txBody>
          <a:bodyPr/>
          <a:lstStyle/>
          <a:p>
            <a:pPr algn="ctr"/>
            <a:r>
              <a:rPr lang="en-US" u="sng" dirty="0">
                <a:solidFill>
                  <a:schemeClr val="bg1"/>
                </a:solidFill>
              </a:rPr>
              <a:t>Immigrants and Refugees</a:t>
            </a:r>
          </a:p>
        </p:txBody>
      </p:sp>
      <p:pic>
        <p:nvPicPr>
          <p:cNvPr id="5" name="Picture 4" descr="Graphical user interface, application&#10;&#10;Description automatically generated">
            <a:extLst>
              <a:ext uri="{FF2B5EF4-FFF2-40B4-BE49-F238E27FC236}">
                <a16:creationId xmlns:a16="http://schemas.microsoft.com/office/drawing/2014/main" id="{0B849A19-F9F1-984A-8373-C7341985F865}"/>
              </a:ext>
            </a:extLst>
          </p:cNvPr>
          <p:cNvPicPr>
            <a:picLocks noChangeAspect="1"/>
          </p:cNvPicPr>
          <p:nvPr/>
        </p:nvPicPr>
        <p:blipFill>
          <a:blip r:embed="rId3"/>
          <a:stretch>
            <a:fillRect/>
          </a:stretch>
        </p:blipFill>
        <p:spPr>
          <a:xfrm>
            <a:off x="0" y="1690688"/>
            <a:ext cx="8829716" cy="4732062"/>
          </a:xfrm>
          <a:prstGeom prst="rect">
            <a:avLst/>
          </a:prstGeom>
        </p:spPr>
      </p:pic>
      <p:pic>
        <p:nvPicPr>
          <p:cNvPr id="13" name="Picture 12" descr="A picture containing text, city&#10;&#10;Description automatically generated">
            <a:extLst>
              <a:ext uri="{FF2B5EF4-FFF2-40B4-BE49-F238E27FC236}">
                <a16:creationId xmlns:a16="http://schemas.microsoft.com/office/drawing/2014/main" id="{23F456B9-6996-894C-8A32-9E02E2C74D04}"/>
              </a:ext>
            </a:extLst>
          </p:cNvPr>
          <p:cNvPicPr>
            <a:picLocks noChangeAspect="1"/>
          </p:cNvPicPr>
          <p:nvPr/>
        </p:nvPicPr>
        <p:blipFill>
          <a:blip r:embed="rId4"/>
          <a:stretch>
            <a:fillRect/>
          </a:stretch>
        </p:blipFill>
        <p:spPr>
          <a:xfrm>
            <a:off x="9476874" y="312683"/>
            <a:ext cx="2318751" cy="3116317"/>
          </a:xfrm>
          <a:prstGeom prst="rect">
            <a:avLst/>
          </a:prstGeom>
        </p:spPr>
      </p:pic>
      <p:pic>
        <p:nvPicPr>
          <p:cNvPr id="15" name="Picture 14" descr="Text&#10;&#10;Description automatically generated">
            <a:extLst>
              <a:ext uri="{FF2B5EF4-FFF2-40B4-BE49-F238E27FC236}">
                <a16:creationId xmlns:a16="http://schemas.microsoft.com/office/drawing/2014/main" id="{C1DE3460-8AAB-E640-A5C1-080A7158A3EE}"/>
              </a:ext>
            </a:extLst>
          </p:cNvPr>
          <p:cNvPicPr>
            <a:picLocks noChangeAspect="1"/>
          </p:cNvPicPr>
          <p:nvPr/>
        </p:nvPicPr>
        <p:blipFill>
          <a:blip r:embed="rId5"/>
          <a:stretch>
            <a:fillRect/>
          </a:stretch>
        </p:blipFill>
        <p:spPr>
          <a:xfrm>
            <a:off x="9080500" y="3741684"/>
            <a:ext cx="3111500" cy="2616200"/>
          </a:xfrm>
          <a:prstGeom prst="rect">
            <a:avLst/>
          </a:prstGeom>
        </p:spPr>
      </p:pic>
    </p:spTree>
    <p:extLst>
      <p:ext uri="{BB962C8B-B14F-4D97-AF65-F5344CB8AC3E}">
        <p14:creationId xmlns:p14="http://schemas.microsoft.com/office/powerpoint/2010/main" val="381321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alking away on zebra crossing">
            <a:extLst>
              <a:ext uri="{FF2B5EF4-FFF2-40B4-BE49-F238E27FC236}">
                <a16:creationId xmlns:a16="http://schemas.microsoft.com/office/drawing/2014/main" id="{53AE9BE3-385B-5845-B5C1-04BE20FCCA1F}"/>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515FAF6-2E37-B041-9A4C-485366DA4A4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Hispanics in Minnesota</a:t>
            </a:r>
          </a:p>
        </p:txBody>
      </p:sp>
    </p:spTree>
    <p:extLst>
      <p:ext uri="{BB962C8B-B14F-4D97-AF65-F5344CB8AC3E}">
        <p14:creationId xmlns:p14="http://schemas.microsoft.com/office/powerpoint/2010/main" val="209803927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FC5C-8AE1-6D4F-B008-3E54EAA44053}"/>
              </a:ext>
            </a:extLst>
          </p:cNvPr>
          <p:cNvSpPr>
            <a:spLocks noGrp="1"/>
          </p:cNvSpPr>
          <p:nvPr>
            <p:ph type="title"/>
          </p:nvPr>
        </p:nvSpPr>
        <p:spPr/>
        <p:txBody>
          <a:bodyPr/>
          <a:lstStyle/>
          <a:p>
            <a:pPr algn="ctr"/>
            <a:r>
              <a:rPr lang="en-US" b="0" i="0" dirty="0">
                <a:solidFill>
                  <a:srgbClr val="252F5C"/>
                </a:solidFill>
                <a:effectLst/>
                <a:latin typeface="Zilla Slab"/>
              </a:rPr>
              <a:t>Hispanics/Latinos in Minnesota</a:t>
            </a:r>
            <a:endParaRPr lang="en-US" b="1" u="sng" dirty="0">
              <a:solidFill>
                <a:schemeClr val="bg1"/>
              </a:solidFill>
            </a:endParaRPr>
          </a:p>
        </p:txBody>
      </p:sp>
      <p:sp>
        <p:nvSpPr>
          <p:cNvPr id="3" name="Content Placeholder 2">
            <a:extLst>
              <a:ext uri="{FF2B5EF4-FFF2-40B4-BE49-F238E27FC236}">
                <a16:creationId xmlns:a16="http://schemas.microsoft.com/office/drawing/2014/main" id="{5D293C2B-DC05-434B-850D-4A962C9F322A}"/>
              </a:ext>
            </a:extLst>
          </p:cNvPr>
          <p:cNvSpPr>
            <a:spLocks noGrp="1"/>
          </p:cNvSpPr>
          <p:nvPr>
            <p:ph idx="1"/>
          </p:nvPr>
        </p:nvSpPr>
        <p:spPr/>
        <p:txBody>
          <a:bodyPr>
            <a:normAutofit fontScale="92500" lnSpcReduction="20000"/>
          </a:bodyPr>
          <a:lstStyle/>
          <a:p>
            <a:r>
              <a:rPr lang="en-US" sz="2600" b="0" i="0" dirty="0">
                <a:effectLst/>
                <a:latin typeface="Open Sans" panose="020B0606030504020204" pitchFamily="34" charset="0"/>
                <a:ea typeface="Open Sans" panose="020B0606030504020204" pitchFamily="34" charset="0"/>
                <a:cs typeface="Open Sans" panose="020B0606030504020204" pitchFamily="34" charset="0"/>
              </a:rPr>
              <a:t>In Minnesota, the Hispanic/Latino population is projected to nearly triple by 2035, from 196,300 in 2005 to an estimated 551,600</a:t>
            </a:r>
          </a:p>
          <a:p>
            <a:pPr algn="l"/>
            <a:r>
              <a:rPr lang="en-US" sz="26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rPr>
              <a:t>More than 275,000 Latinos live in Minnesota. </a:t>
            </a:r>
          </a:p>
          <a:p>
            <a:pPr algn="l"/>
            <a:r>
              <a:rPr lang="en-US" sz="26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rPr>
              <a:t>In 2014, 72 percent were of Mexican origin and 61 percent are U.S.-born. </a:t>
            </a:r>
          </a:p>
          <a:p>
            <a:pPr algn="l"/>
            <a:r>
              <a:rPr lang="en-US" sz="26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rPr>
              <a:t>Latinos are the state’s third fastest-growing racial group. </a:t>
            </a:r>
          </a:p>
          <a:p>
            <a:pPr algn="l"/>
            <a:r>
              <a:rPr lang="en-US" sz="26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rPr>
              <a:t>Latinos have been part of the cultural, social, and economic fabric of Minnesota since the 1800s. </a:t>
            </a:r>
          </a:p>
          <a:p>
            <a:pPr algn="l"/>
            <a:r>
              <a:rPr lang="en-US" sz="26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rPr>
              <a:t>Immigration increased in the 1920s with growing employment opportunities, especially in food processing, construction, and manufacturing. </a:t>
            </a:r>
          </a:p>
          <a:p>
            <a:pPr algn="l"/>
            <a:r>
              <a:rPr lang="en-US" sz="26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rPr>
              <a:t>The Twin Cities and southern Minnesota had the highest proportion of Hispanics in the state.</a:t>
            </a:r>
          </a:p>
          <a:p>
            <a:pPr marL="0" indent="0">
              <a:buNone/>
            </a:pPr>
            <a:endParaRPr lang="en-US" dirty="0"/>
          </a:p>
        </p:txBody>
      </p:sp>
    </p:spTree>
    <p:extLst>
      <p:ext uri="{BB962C8B-B14F-4D97-AF65-F5344CB8AC3E}">
        <p14:creationId xmlns:p14="http://schemas.microsoft.com/office/powerpoint/2010/main" val="3875634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FC5C-8AE1-6D4F-B008-3E54EAA44053}"/>
              </a:ext>
            </a:extLst>
          </p:cNvPr>
          <p:cNvSpPr>
            <a:spLocks noGrp="1"/>
          </p:cNvSpPr>
          <p:nvPr>
            <p:ph type="title"/>
          </p:nvPr>
        </p:nvSpPr>
        <p:spPr/>
        <p:txBody>
          <a:bodyPr/>
          <a:lstStyle/>
          <a:p>
            <a:pPr algn="ctr"/>
            <a:r>
              <a:rPr lang="en-US" b="0" i="0" dirty="0">
                <a:solidFill>
                  <a:srgbClr val="252F5C"/>
                </a:solidFill>
                <a:effectLst/>
                <a:latin typeface="Zilla Slab"/>
              </a:rPr>
              <a:t>Religion Identities &amp; Beliefs</a:t>
            </a:r>
            <a:br>
              <a:rPr lang="en-US" b="0" i="0" dirty="0">
                <a:solidFill>
                  <a:srgbClr val="252F5C"/>
                </a:solidFill>
                <a:effectLst/>
                <a:latin typeface="Zilla Slab"/>
              </a:rPr>
            </a:br>
            <a:r>
              <a:rPr lang="en-US" sz="2000" b="0" i="0" dirty="0">
                <a:solidFill>
                  <a:srgbClr val="252F5C"/>
                </a:solidFill>
                <a:effectLst/>
                <a:latin typeface="Zilla Slab"/>
              </a:rPr>
              <a:t>(Pew Research Center)</a:t>
            </a:r>
            <a:endParaRPr lang="en-US" sz="2000" b="1" u="sng" dirty="0">
              <a:solidFill>
                <a:schemeClr val="bg1"/>
              </a:solidFill>
            </a:endParaRPr>
          </a:p>
        </p:txBody>
      </p:sp>
      <p:sp>
        <p:nvSpPr>
          <p:cNvPr id="3" name="Content Placeholder 2">
            <a:extLst>
              <a:ext uri="{FF2B5EF4-FFF2-40B4-BE49-F238E27FC236}">
                <a16:creationId xmlns:a16="http://schemas.microsoft.com/office/drawing/2014/main" id="{5D293C2B-DC05-434B-850D-4A962C9F322A}"/>
              </a:ext>
            </a:extLst>
          </p:cNvPr>
          <p:cNvSpPr>
            <a:spLocks noGrp="1"/>
          </p:cNvSpPr>
          <p:nvPr>
            <p:ph idx="1"/>
          </p:nvPr>
        </p:nvSpPr>
        <p:spPr/>
        <p:txBody>
          <a:bodyPr>
            <a:normAutofit fontScale="85000" lnSpcReduction="20000"/>
          </a:bodyPr>
          <a:lstStyle/>
          <a:p>
            <a:r>
              <a:rPr lang="en-US" sz="2600" b="0" i="0" dirty="0">
                <a:effectLst/>
                <a:latin typeface="Open Sans" panose="020B0606030504020204" pitchFamily="34" charset="0"/>
                <a:ea typeface="Open Sans" panose="020B0606030504020204" pitchFamily="34" charset="0"/>
                <a:cs typeface="Open Sans" panose="020B0606030504020204" pitchFamily="34" charset="0"/>
              </a:rPr>
              <a:t>Family is the heart of the Hispanic culture.</a:t>
            </a:r>
          </a:p>
          <a:p>
            <a:r>
              <a:rPr lang="en-US" sz="2600" b="0" i="0" dirty="0">
                <a:effectLst/>
                <a:latin typeface="Open Sans" panose="020B0606030504020204" pitchFamily="34" charset="0"/>
                <a:ea typeface="Open Sans" panose="020B0606030504020204" pitchFamily="34" charset="0"/>
                <a:cs typeface="Open Sans" panose="020B0606030504020204" pitchFamily="34" charset="0"/>
              </a:rPr>
              <a:t>Children taking care of their parents as their parents took care of them in their childhood is a ”circle of </a:t>
            </a:r>
            <a:r>
              <a:rPr lang="en-US" sz="2600" b="0" i="0" dirty="0" err="1">
                <a:effectLst/>
                <a:latin typeface="Open Sans" panose="020B0606030504020204" pitchFamily="34" charset="0"/>
                <a:ea typeface="Open Sans" panose="020B0606030504020204" pitchFamily="34" charset="0"/>
                <a:cs typeface="Open Sans" panose="020B0606030504020204" pitchFamily="34" charset="0"/>
              </a:rPr>
              <a:t>life”concept</a:t>
            </a:r>
            <a:r>
              <a:rPr lang="en-US" sz="2600" b="0" i="0" dirty="0">
                <a:effectLst/>
                <a:latin typeface="Open Sans" panose="020B0606030504020204" pitchFamily="34" charset="0"/>
                <a:ea typeface="Open Sans" panose="020B0606030504020204" pitchFamily="34" charset="0"/>
                <a:cs typeface="Open Sans" panose="020B0606030504020204" pitchFamily="34" charset="0"/>
              </a:rPr>
              <a:t> the Hispanic communities value.</a:t>
            </a:r>
          </a:p>
          <a:p>
            <a:r>
              <a:rPr lang="en-US" sz="2600" b="0" i="0" dirty="0">
                <a:effectLst/>
                <a:latin typeface="Open Sans" panose="020B0606030504020204" pitchFamily="34" charset="0"/>
                <a:ea typeface="Open Sans" panose="020B0606030504020204" pitchFamily="34" charset="0"/>
                <a:cs typeface="Open Sans" panose="020B0606030504020204" pitchFamily="34" charset="0"/>
              </a:rPr>
              <a:t>Most Hispanics are Roman Catholics but it varies greatly by origin group and nativity.  </a:t>
            </a:r>
          </a:p>
          <a:p>
            <a:pPr lvl="1"/>
            <a:r>
              <a:rPr lang="en-US" sz="2200" b="0" i="0" dirty="0">
                <a:effectLst/>
                <a:latin typeface="Open Sans" panose="020B0606030504020204" pitchFamily="34" charset="0"/>
                <a:ea typeface="Open Sans" panose="020B0606030504020204" pitchFamily="34" charset="0"/>
                <a:cs typeface="Open Sans" panose="020B0606030504020204" pitchFamily="34" charset="0"/>
              </a:rPr>
              <a:t>55% Hispanic Catholics compared to 22% U.S. General Public</a:t>
            </a:r>
          </a:p>
          <a:p>
            <a:r>
              <a:rPr lang="en-US" sz="2600" b="0" i="0" dirty="0">
                <a:effectLst/>
                <a:latin typeface="Open Sans" panose="020B0606030504020204" pitchFamily="34" charset="0"/>
                <a:ea typeface="Open Sans" panose="020B0606030504020204" pitchFamily="34" charset="0"/>
                <a:cs typeface="Open Sans" panose="020B0606030504020204" pitchFamily="34" charset="0"/>
              </a:rPr>
              <a:t>Protestantism is growing in the Hispanic populations:</a:t>
            </a:r>
          </a:p>
          <a:p>
            <a:pPr lvl="1"/>
            <a:r>
              <a:rPr lang="en-US" sz="2200" dirty="0">
                <a:latin typeface="Open Sans" panose="020B0606030504020204" pitchFamily="34" charset="0"/>
                <a:ea typeface="Open Sans" panose="020B0606030504020204" pitchFamily="34" charset="0"/>
                <a:cs typeface="Open Sans" panose="020B0606030504020204" pitchFamily="34" charset="0"/>
              </a:rPr>
              <a:t>22% Hispanics compared to 48% U.S. General Public</a:t>
            </a:r>
          </a:p>
          <a:p>
            <a:r>
              <a:rPr lang="en-US" sz="2600" dirty="0">
                <a:latin typeface="Open Sans" panose="020B0606030504020204" pitchFamily="34" charset="0"/>
                <a:ea typeface="Open Sans" panose="020B0606030504020204" pitchFamily="34" charset="0"/>
                <a:cs typeface="Open Sans" panose="020B0606030504020204" pitchFamily="34" charset="0"/>
              </a:rPr>
              <a:t>There are differences in affiliation between Hispanics who were born in the U.S. and those who were born outside the U.S.</a:t>
            </a:r>
          </a:p>
          <a:p>
            <a:pPr lvl="1"/>
            <a:r>
              <a:rPr lang="en-US" sz="2200" dirty="0">
                <a:latin typeface="Open Sans" panose="020B0606030504020204" pitchFamily="34" charset="0"/>
                <a:ea typeface="Open Sans" panose="020B0606030504020204" pitchFamily="34" charset="0"/>
                <a:cs typeface="Open Sans" panose="020B0606030504020204" pitchFamily="34" charset="0"/>
              </a:rPr>
              <a:t>Foreign-born Hispanics are more likely than U.S. born Hispanics to identify as Catholics</a:t>
            </a:r>
          </a:p>
          <a:p>
            <a:pPr lvl="1"/>
            <a:r>
              <a:rPr lang="en-US" sz="2200" dirty="0">
                <a:latin typeface="Open Sans" panose="020B0606030504020204" pitchFamily="34" charset="0"/>
                <a:ea typeface="Open Sans" panose="020B0606030504020204" pitchFamily="34" charset="0"/>
                <a:cs typeface="Open Sans" panose="020B0606030504020204" pitchFamily="34" charset="0"/>
              </a:rPr>
              <a:t>Foreign-born and native-born Hispanics are about equally to be Protestant</a:t>
            </a:r>
          </a:p>
          <a:p>
            <a:pPr lvl="1"/>
            <a:r>
              <a:rPr lang="en-US" sz="2200" dirty="0">
                <a:latin typeface="Open Sans" panose="020B0606030504020204" pitchFamily="34" charset="0"/>
                <a:ea typeface="Open Sans" panose="020B0606030504020204" pitchFamily="34" charset="0"/>
                <a:cs typeface="Open Sans" panose="020B0606030504020204" pitchFamily="34" charset="0"/>
              </a:rPr>
              <a:t>The native born are more likely to be religiously </a:t>
            </a:r>
            <a:r>
              <a:rPr lang="en-US" sz="2200" b="1" dirty="0">
                <a:latin typeface="Open Sans" panose="020B0606030504020204" pitchFamily="34" charset="0"/>
                <a:ea typeface="Open Sans" panose="020B0606030504020204" pitchFamily="34" charset="0"/>
                <a:cs typeface="Open Sans" panose="020B0606030504020204" pitchFamily="34" charset="0"/>
              </a:rPr>
              <a:t>unaffiliated</a:t>
            </a:r>
          </a:p>
          <a:p>
            <a:endParaRPr lang="en-US" sz="30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3347057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FC5C-8AE1-6D4F-B008-3E54EAA44053}"/>
              </a:ext>
            </a:extLst>
          </p:cNvPr>
          <p:cNvSpPr>
            <a:spLocks noGrp="1"/>
          </p:cNvSpPr>
          <p:nvPr>
            <p:ph type="title"/>
          </p:nvPr>
        </p:nvSpPr>
        <p:spPr/>
        <p:txBody>
          <a:bodyPr/>
          <a:lstStyle/>
          <a:p>
            <a:pPr algn="ctr"/>
            <a:r>
              <a:rPr lang="en-US" b="0" i="0" dirty="0">
                <a:solidFill>
                  <a:srgbClr val="252F5C"/>
                </a:solidFill>
                <a:effectLst/>
                <a:latin typeface="Zilla Slab"/>
              </a:rPr>
              <a:t>Religion Identities &amp; Beliefs</a:t>
            </a:r>
            <a:endParaRPr lang="en-US" b="1" u="sng" dirty="0">
              <a:solidFill>
                <a:schemeClr val="bg1"/>
              </a:solidFill>
            </a:endParaRPr>
          </a:p>
        </p:txBody>
      </p:sp>
      <p:sp>
        <p:nvSpPr>
          <p:cNvPr id="3" name="Content Placeholder 2">
            <a:extLst>
              <a:ext uri="{FF2B5EF4-FFF2-40B4-BE49-F238E27FC236}">
                <a16:creationId xmlns:a16="http://schemas.microsoft.com/office/drawing/2014/main" id="{5D293C2B-DC05-434B-850D-4A962C9F322A}"/>
              </a:ext>
            </a:extLst>
          </p:cNvPr>
          <p:cNvSpPr>
            <a:spLocks noGrp="1"/>
          </p:cNvSpPr>
          <p:nvPr>
            <p:ph idx="1"/>
          </p:nvPr>
        </p:nvSpPr>
        <p:spPr/>
        <p:txBody>
          <a:bodyPr>
            <a:normAutofit fontScale="92500"/>
          </a:bodyPr>
          <a:lstStyle/>
          <a:p>
            <a:r>
              <a:rPr lang="en-US" sz="2600" b="0" i="0" dirty="0">
                <a:effectLst/>
                <a:latin typeface="Open Sans" panose="020B0606030504020204" pitchFamily="34" charset="0"/>
                <a:ea typeface="Open Sans" panose="020B0606030504020204" pitchFamily="34" charset="0"/>
                <a:cs typeface="Open Sans" panose="020B0606030504020204" pitchFamily="34" charset="0"/>
              </a:rPr>
              <a:t>The Protestant tradition encompasses many denominational families, such as: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Baptists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Methodists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Lutherans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Pentecostals</a:t>
            </a:r>
          </a:p>
          <a:p>
            <a:r>
              <a:rPr lang="en-US" sz="2400" dirty="0">
                <a:latin typeface="Open Sans" panose="020B0606030504020204" pitchFamily="34" charset="0"/>
                <a:ea typeface="Open Sans" panose="020B0606030504020204" pitchFamily="34" charset="0"/>
                <a:cs typeface="Open Sans" panose="020B0606030504020204" pitchFamily="34" charset="0"/>
              </a:rPr>
              <a:t>Two thirds of Hispanics report that their current religion is the same as the one in which they were raised.</a:t>
            </a:r>
          </a:p>
          <a:p>
            <a:r>
              <a:rPr lang="en-US" sz="2400" dirty="0">
                <a:latin typeface="Open Sans" panose="020B0606030504020204" pitchFamily="34" charset="0"/>
                <a:ea typeface="Open Sans" panose="020B0606030504020204" pitchFamily="34" charset="0"/>
                <a:cs typeface="Open Sans" panose="020B0606030504020204" pitchFamily="34" charset="0"/>
              </a:rPr>
              <a:t>About 1/3 now belong to a religion that is different from their childhood faith.</a:t>
            </a:r>
          </a:p>
          <a:p>
            <a:r>
              <a:rPr lang="en-US" sz="2400" dirty="0">
                <a:latin typeface="Open Sans" panose="020B0606030504020204" pitchFamily="34" charset="0"/>
                <a:ea typeface="Open Sans" panose="020B0606030504020204" pitchFamily="34" charset="0"/>
                <a:cs typeface="Open Sans" panose="020B0606030504020204" pitchFamily="34" charset="0"/>
              </a:rPr>
              <a:t>Main reason for switching religions </a:t>
            </a:r>
            <a:r>
              <a:rPr lang="en-US" sz="2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dissatisfaction with religious institutions, practices or people; changes in personal spirituality; and family or life factors.</a:t>
            </a:r>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3000" b="0" i="0" dirty="0">
              <a:solidFill>
                <a:srgbClr val="1A1A1A"/>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386631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FC5C-8AE1-6D4F-B008-3E54EAA44053}"/>
              </a:ext>
            </a:extLst>
          </p:cNvPr>
          <p:cNvSpPr>
            <a:spLocks noGrp="1"/>
          </p:cNvSpPr>
          <p:nvPr>
            <p:ph type="title"/>
          </p:nvPr>
        </p:nvSpPr>
        <p:spPr/>
        <p:txBody>
          <a:bodyPr/>
          <a:lstStyle/>
          <a:p>
            <a:pPr algn="ctr"/>
            <a:r>
              <a:rPr lang="en-US" b="1" u="sng" dirty="0">
                <a:solidFill>
                  <a:schemeClr val="bg1"/>
                </a:solidFill>
              </a:rPr>
              <a:t>Discussion Questions</a:t>
            </a:r>
          </a:p>
        </p:txBody>
      </p:sp>
      <p:sp>
        <p:nvSpPr>
          <p:cNvPr id="3" name="Content Placeholder 2">
            <a:extLst>
              <a:ext uri="{FF2B5EF4-FFF2-40B4-BE49-F238E27FC236}">
                <a16:creationId xmlns:a16="http://schemas.microsoft.com/office/drawing/2014/main" id="{5D293C2B-DC05-434B-850D-4A962C9F322A}"/>
              </a:ext>
            </a:extLst>
          </p:cNvPr>
          <p:cNvSpPr>
            <a:spLocks noGrp="1"/>
          </p:cNvSpPr>
          <p:nvPr>
            <p:ph idx="1"/>
          </p:nvPr>
        </p:nvSpPr>
        <p:spPr/>
        <p:txBody>
          <a:bodyPr/>
          <a:lstStyle/>
          <a:p>
            <a:pPr lvl="0"/>
            <a:r>
              <a:rPr lang="en-US" dirty="0">
                <a:solidFill>
                  <a:schemeClr val="bg1"/>
                </a:solidFill>
              </a:rPr>
              <a:t>What is a myth about Spanish speaking people that you have / had?</a:t>
            </a:r>
          </a:p>
          <a:p>
            <a:pPr lvl="0"/>
            <a:r>
              <a:rPr lang="en-US" dirty="0">
                <a:solidFill>
                  <a:schemeClr val="bg1"/>
                </a:solidFill>
              </a:rPr>
              <a:t>How has the Hispanic story impacted the “American” story due to immigration, etc.?</a:t>
            </a:r>
          </a:p>
          <a:p>
            <a:pPr lvl="0"/>
            <a:r>
              <a:rPr lang="en-US" dirty="0">
                <a:solidFill>
                  <a:schemeClr val="bg1"/>
                </a:solidFill>
              </a:rPr>
              <a:t>What aspects of the Hispanic story resonate with you? </a:t>
            </a:r>
          </a:p>
          <a:p>
            <a:pPr lvl="0"/>
            <a:r>
              <a:rPr lang="en-US" dirty="0">
                <a:solidFill>
                  <a:schemeClr val="bg1"/>
                </a:solidFill>
              </a:rPr>
              <a:t>What about this topic is still stirring in you?</a:t>
            </a:r>
          </a:p>
          <a:p>
            <a:pPr lvl="0"/>
            <a:r>
              <a:rPr lang="en-US" dirty="0">
                <a:solidFill>
                  <a:schemeClr val="bg1"/>
                </a:solidFill>
              </a:rPr>
              <a:t>What additional knowledge / awareness do you seek so that you might better understand others?</a:t>
            </a:r>
          </a:p>
          <a:p>
            <a:pPr marL="0" indent="0">
              <a:buNone/>
            </a:pPr>
            <a:endParaRPr lang="en-US" dirty="0"/>
          </a:p>
        </p:txBody>
      </p:sp>
    </p:spTree>
    <p:extLst>
      <p:ext uri="{BB962C8B-B14F-4D97-AF65-F5344CB8AC3E}">
        <p14:creationId xmlns:p14="http://schemas.microsoft.com/office/powerpoint/2010/main" val="286947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4C0E-56C1-8942-BE16-26E4D8FEDFE1}"/>
              </a:ext>
            </a:extLst>
          </p:cNvPr>
          <p:cNvSpPr>
            <a:spLocks noGrp="1"/>
          </p:cNvSpPr>
          <p:nvPr>
            <p:ph type="title"/>
          </p:nvPr>
        </p:nvSpPr>
        <p:spPr>
          <a:xfrm>
            <a:off x="4258917" y="125897"/>
            <a:ext cx="3826565" cy="1113183"/>
          </a:xfrm>
        </p:spPr>
        <p:txBody>
          <a:bodyPr/>
          <a:lstStyle/>
          <a:p>
            <a:pPr algn="ctr"/>
            <a:r>
              <a:rPr lang="en-US" b="1" i="1" dirty="0">
                <a:solidFill>
                  <a:schemeClr val="bg1"/>
                </a:solidFill>
              </a:rPr>
              <a:t>Closing Prayer</a:t>
            </a:r>
          </a:p>
        </p:txBody>
      </p:sp>
      <p:sp>
        <p:nvSpPr>
          <p:cNvPr id="3" name="Content Placeholder 2">
            <a:extLst>
              <a:ext uri="{FF2B5EF4-FFF2-40B4-BE49-F238E27FC236}">
                <a16:creationId xmlns:a16="http://schemas.microsoft.com/office/drawing/2014/main" id="{67E80274-F915-E541-807E-C50840A3A022}"/>
              </a:ext>
            </a:extLst>
          </p:cNvPr>
          <p:cNvSpPr>
            <a:spLocks noGrp="1"/>
          </p:cNvSpPr>
          <p:nvPr>
            <p:ph sz="half" idx="1"/>
          </p:nvPr>
        </p:nvSpPr>
        <p:spPr>
          <a:xfrm>
            <a:off x="762000" y="1239080"/>
            <a:ext cx="5334000" cy="5357053"/>
          </a:xfrm>
        </p:spPr>
        <p:txBody>
          <a:bodyPr>
            <a:normAutofit fontScale="40000" lnSpcReduction="20000"/>
          </a:bodyPr>
          <a:lstStyle/>
          <a:p>
            <a:pPr marL="0" indent="0">
              <a:buNone/>
            </a:pPr>
            <a:r>
              <a:rPr lang="en-US" sz="5500" dirty="0">
                <a:solidFill>
                  <a:schemeClr val="bg1"/>
                </a:solidFill>
              </a:rPr>
              <a:t>Creator God, </a:t>
            </a:r>
          </a:p>
          <a:p>
            <a:pPr marL="0" indent="0">
              <a:buNone/>
            </a:pPr>
            <a:br>
              <a:rPr lang="en-US" sz="5500" dirty="0">
                <a:solidFill>
                  <a:schemeClr val="bg1"/>
                </a:solidFill>
              </a:rPr>
            </a:br>
            <a:r>
              <a:rPr lang="en-US" sz="5500" dirty="0">
                <a:solidFill>
                  <a:schemeClr val="bg1"/>
                </a:solidFill>
              </a:rPr>
              <a:t>We thank You for our wondrous diversity, for our cultures, traditions and languages, for all the ways we celebrate our humanity and praise Your divinity. We value all peoples, and in this time, we celebrate Hispanic Heritage Month. May we remember in our churches the leaders, teachers, and theologians that have been part of our Christian faith tradition. May we continue to hear from diverse voices that speak the truth of God's love, peace and justice for all peoples. Guide us in ways of new understandings to build a more inclusive church. In the name</a:t>
            </a:r>
            <a:br>
              <a:rPr lang="en-US" sz="5500" dirty="0">
                <a:solidFill>
                  <a:schemeClr val="bg1"/>
                </a:solidFill>
              </a:rPr>
            </a:br>
            <a:r>
              <a:rPr lang="en-US" sz="5500" dirty="0">
                <a:solidFill>
                  <a:schemeClr val="bg1"/>
                </a:solidFill>
              </a:rPr>
              <a:t>of Christ Jesus, our Savior, Redeemer and Friend, we pray. Amen. </a:t>
            </a:r>
          </a:p>
          <a:p>
            <a:pPr marL="0" indent="0">
              <a:buNone/>
            </a:pPr>
            <a:r>
              <a:rPr lang="en-US" sz="5500" dirty="0">
                <a:solidFill>
                  <a:schemeClr val="bg1"/>
                </a:solidFill>
              </a:rPr>
              <a:t>-Rev. Mindi Welton-Mitchell</a:t>
            </a:r>
          </a:p>
          <a:p>
            <a:br>
              <a:rPr lang="en-US" dirty="0">
                <a:solidFill>
                  <a:schemeClr val="bg1"/>
                </a:solidFill>
              </a:rPr>
            </a:br>
            <a:endParaRPr lang="en-US" dirty="0">
              <a:solidFill>
                <a:schemeClr val="bg1"/>
              </a:solidFill>
            </a:endParaRPr>
          </a:p>
          <a:p>
            <a:pPr marL="0" indent="0">
              <a:buNone/>
            </a:pPr>
            <a:endParaRPr lang="en-US" dirty="0"/>
          </a:p>
        </p:txBody>
      </p:sp>
      <p:sp>
        <p:nvSpPr>
          <p:cNvPr id="4" name="Content Placeholder 3">
            <a:extLst>
              <a:ext uri="{FF2B5EF4-FFF2-40B4-BE49-F238E27FC236}">
                <a16:creationId xmlns:a16="http://schemas.microsoft.com/office/drawing/2014/main" id="{05BE4D3B-17A4-CF4F-A559-A39A37F66400}"/>
              </a:ext>
            </a:extLst>
          </p:cNvPr>
          <p:cNvSpPr>
            <a:spLocks noGrp="1"/>
          </p:cNvSpPr>
          <p:nvPr>
            <p:ph sz="half" idx="2"/>
          </p:nvPr>
        </p:nvSpPr>
        <p:spPr>
          <a:xfrm>
            <a:off x="6172199" y="1239080"/>
            <a:ext cx="5834271" cy="5482949"/>
          </a:xfrm>
        </p:spPr>
        <p:txBody>
          <a:bodyPr>
            <a:noAutofit/>
          </a:bodyPr>
          <a:lstStyle/>
          <a:p>
            <a:pPr marL="0" indent="0">
              <a:buNone/>
            </a:pPr>
            <a:r>
              <a:rPr lang="es-ES" sz="2200" dirty="0">
                <a:solidFill>
                  <a:schemeClr val="bg1"/>
                </a:solidFill>
              </a:rPr>
              <a:t>Dios Creador, </a:t>
            </a:r>
          </a:p>
          <a:p>
            <a:pPr marL="0" indent="0">
              <a:buNone/>
            </a:pPr>
            <a:r>
              <a:rPr lang="es-ES" sz="2200" dirty="0">
                <a:solidFill>
                  <a:schemeClr val="bg1"/>
                </a:solidFill>
              </a:rPr>
              <a:t>Te agradecemos por nuestra maravillosa diversidad, por nuestras culturas, tradiciones e idiomas, por todas las formas en que celebramos nuestra humanidad y alabamos Tu divinidad. Valoramos a todas las personas y en este momento celebramos el Mes de la Herencia Hispana. Que recordemos en nuestras iglesias a los líderes, maestros y teólogos que han sido parte de nuestra tradición de fe cristiana. Que podamos seguir escuchando voces diversas que hablan la verdad del amor, la paz y la justicia de Dios para todos los pueblos. Guíanos en formas de nuevos entendimientos para construir una iglesia más inclusiva. En el nombre de Cristo Jesús, nuestro Salvador, Redentor y Amigo, oramos. Amén.</a:t>
            </a:r>
            <a:endParaRPr lang="en-US" sz="2200" dirty="0">
              <a:solidFill>
                <a:schemeClr val="bg1"/>
              </a:solidFill>
            </a:endParaRPr>
          </a:p>
        </p:txBody>
      </p:sp>
    </p:spTree>
    <p:extLst>
      <p:ext uri="{BB962C8B-B14F-4D97-AF65-F5344CB8AC3E}">
        <p14:creationId xmlns:p14="http://schemas.microsoft.com/office/powerpoint/2010/main" val="2234790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gital rendering of a colored world map">
            <a:extLst>
              <a:ext uri="{FF2B5EF4-FFF2-40B4-BE49-F238E27FC236}">
                <a16:creationId xmlns:a16="http://schemas.microsoft.com/office/drawing/2014/main" id="{AFAF38A8-4691-3A4F-89EE-CD0755F0C536}"/>
              </a:ext>
            </a:extLst>
          </p:cNvPr>
          <p:cNvPicPr>
            <a:picLocks noChangeAspect="1"/>
          </p:cNvPicPr>
          <p:nvPr/>
        </p:nvPicPr>
        <p:blipFill rotWithShape="1">
          <a:blip r:embed="rId3">
            <a:alphaModFix amt="50000"/>
          </a:blip>
          <a:srcRect t="4987" b="14078"/>
          <a:stretch/>
        </p:blipFill>
        <p:spPr>
          <a:xfrm>
            <a:off x="20" y="1"/>
            <a:ext cx="12191980" cy="6857999"/>
          </a:xfrm>
          <a:prstGeom prst="rect">
            <a:avLst/>
          </a:prstGeom>
        </p:spPr>
      </p:pic>
      <p:sp>
        <p:nvSpPr>
          <p:cNvPr id="2" name="Title 1">
            <a:extLst>
              <a:ext uri="{FF2B5EF4-FFF2-40B4-BE49-F238E27FC236}">
                <a16:creationId xmlns:a16="http://schemas.microsoft.com/office/drawing/2014/main" id="{EC9B4380-5E5C-C547-8CF3-A8761AE6DABE}"/>
              </a:ext>
            </a:extLst>
          </p:cNvPr>
          <p:cNvSpPr>
            <a:spLocks noGrp="1"/>
          </p:cNvSpPr>
          <p:nvPr>
            <p:ph type="title"/>
          </p:nvPr>
        </p:nvSpPr>
        <p:spPr>
          <a:xfrm>
            <a:off x="4387349" y="1200152"/>
            <a:ext cx="6897171" cy="4457696"/>
          </a:xfrm>
        </p:spPr>
        <p:txBody>
          <a:bodyPr vert="horz" lIns="91440" tIns="45720" rIns="91440" bIns="45720" rtlCol="0" anchor="ctr">
            <a:normAutofit/>
          </a:bodyPr>
          <a:lstStyle/>
          <a:p>
            <a:r>
              <a:rPr lang="en-US" sz="8000">
                <a:solidFill>
                  <a:srgbClr val="FFFFFF"/>
                </a:solidFill>
              </a:rPr>
              <a:t>Upcoming Events</a:t>
            </a:r>
          </a:p>
        </p:txBody>
      </p:sp>
      <p:sp>
        <p:nvSpPr>
          <p:cNvPr id="3" name="Text Placeholder 2">
            <a:extLst>
              <a:ext uri="{FF2B5EF4-FFF2-40B4-BE49-F238E27FC236}">
                <a16:creationId xmlns:a16="http://schemas.microsoft.com/office/drawing/2014/main" id="{58680E8A-50E0-044D-82E0-A04617271EDB}"/>
              </a:ext>
            </a:extLst>
          </p:cNvPr>
          <p:cNvSpPr>
            <a:spLocks noGrp="1"/>
          </p:cNvSpPr>
          <p:nvPr>
            <p:ph type="body" idx="1"/>
          </p:nvPr>
        </p:nvSpPr>
        <p:spPr>
          <a:xfrm>
            <a:off x="849963" y="1200152"/>
            <a:ext cx="2816535" cy="4457696"/>
          </a:xfrm>
        </p:spPr>
        <p:txBody>
          <a:bodyPr vert="horz" lIns="91440" tIns="45720" rIns="91440" bIns="45720" rtlCol="0" anchor="ctr">
            <a:normAutofit/>
          </a:bodyPr>
          <a:lstStyle/>
          <a:p>
            <a:pPr algn="r"/>
            <a:r>
              <a:rPr lang="en-US" sz="2800">
                <a:solidFill>
                  <a:srgbClr val="FFFFFF"/>
                </a:solidFill>
              </a:rPr>
              <a:t>The God Who Sees Book Study- September 30</a:t>
            </a:r>
            <a:r>
              <a:rPr lang="en-US" sz="2800" baseline="30000">
                <a:solidFill>
                  <a:srgbClr val="FFFFFF"/>
                </a:solidFill>
              </a:rPr>
              <a:t>th</a:t>
            </a:r>
          </a:p>
          <a:p>
            <a:pPr algn="r"/>
            <a:r>
              <a:rPr lang="en-US" sz="2800" b="1">
                <a:solidFill>
                  <a:srgbClr val="FFFFFF"/>
                </a:solidFill>
              </a:rPr>
              <a:t>Conversations on Race and Culture:</a:t>
            </a:r>
          </a:p>
          <a:p>
            <a:pPr algn="r"/>
            <a:r>
              <a:rPr lang="en-US" sz="2800">
                <a:solidFill>
                  <a:srgbClr val="FFFFFF"/>
                </a:solidFill>
              </a:rPr>
              <a:t>Jim Bear Jacobs- October 5</a:t>
            </a:r>
            <a:r>
              <a:rPr lang="en-US" sz="2800" baseline="30000">
                <a:solidFill>
                  <a:srgbClr val="FFFFFF"/>
                </a:solidFill>
              </a:rPr>
              <a:t>th</a:t>
            </a:r>
            <a:r>
              <a:rPr lang="en-US" sz="2800">
                <a:solidFill>
                  <a:srgbClr val="FFFFFF"/>
                </a:solidFill>
              </a:rPr>
              <a:t> </a:t>
            </a:r>
          </a:p>
          <a:p>
            <a:pPr algn="r"/>
            <a:r>
              <a:rPr lang="en-US" sz="2800">
                <a:solidFill>
                  <a:srgbClr val="FFFFFF"/>
                </a:solidFill>
              </a:rPr>
              <a:t>Intersectionality-November 16</a:t>
            </a:r>
            <a:r>
              <a:rPr lang="en-US" sz="2800" baseline="30000">
                <a:solidFill>
                  <a:srgbClr val="FFFFFF"/>
                </a:solidFill>
              </a:rPr>
              <a:t>th</a:t>
            </a:r>
            <a:r>
              <a:rPr lang="en-US" sz="2800">
                <a:solidFill>
                  <a:srgbClr val="FFFFFF"/>
                </a:solidFill>
              </a:rPr>
              <a:t> </a:t>
            </a:r>
          </a:p>
        </p:txBody>
      </p:sp>
      <p:sp>
        <p:nvSpPr>
          <p:cNvPr id="27"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105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lumOff val="50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DA2AA73-1DAB-433E-B261-48A355184B54}"/>
              </a:ext>
            </a:extLst>
          </p:cNvPr>
          <p:cNvGraphicFramePr/>
          <p:nvPr/>
        </p:nvGraphicFramePr>
        <p:xfrm>
          <a:off x="610824" y="389159"/>
          <a:ext cx="1096790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5208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1957-6674-3B4A-8DA3-8F80D691F745}"/>
              </a:ext>
            </a:extLst>
          </p:cNvPr>
          <p:cNvSpPr>
            <a:spLocks noGrp="1"/>
          </p:cNvSpPr>
          <p:nvPr>
            <p:ph type="title"/>
          </p:nvPr>
        </p:nvSpPr>
        <p:spPr/>
        <p:txBody>
          <a:bodyPr/>
          <a:lstStyle/>
          <a:p>
            <a:r>
              <a:rPr lang="en-US" dirty="0">
                <a:solidFill>
                  <a:schemeClr val="bg1"/>
                </a:solidFill>
              </a:rPr>
              <a:t>Self- Assessment: A Guide for Understanding</a:t>
            </a:r>
          </a:p>
        </p:txBody>
      </p:sp>
      <p:sp>
        <p:nvSpPr>
          <p:cNvPr id="3" name="Content Placeholder 2">
            <a:extLst>
              <a:ext uri="{FF2B5EF4-FFF2-40B4-BE49-F238E27FC236}">
                <a16:creationId xmlns:a16="http://schemas.microsoft.com/office/drawing/2014/main" id="{14E85CA3-788C-0E42-BE11-589628AC0888}"/>
              </a:ext>
            </a:extLst>
          </p:cNvPr>
          <p:cNvSpPr>
            <a:spLocks noGrp="1"/>
          </p:cNvSpPr>
          <p:nvPr>
            <p:ph idx="1"/>
          </p:nvPr>
        </p:nvSpPr>
        <p:spPr/>
        <p:txBody>
          <a:bodyPr>
            <a:normAutofit fontScale="92500" lnSpcReduction="10000"/>
          </a:bodyPr>
          <a:lstStyle/>
          <a:p>
            <a:pPr marL="0" indent="0">
              <a:buNone/>
            </a:pPr>
            <a:r>
              <a:rPr lang="en-US" dirty="0">
                <a:solidFill>
                  <a:schemeClr val="bg1"/>
                </a:solidFill>
              </a:rPr>
              <a:t>True or False: Puerto Ricans are immigrants to the United States.</a:t>
            </a:r>
          </a:p>
          <a:p>
            <a:pPr marL="0" indent="0">
              <a:buNone/>
            </a:pPr>
            <a:r>
              <a:rPr lang="en-US" dirty="0">
                <a:solidFill>
                  <a:schemeClr val="bg1"/>
                </a:solidFill>
              </a:rPr>
              <a:t>True or False: Every country in Latin America and South America speak Spanish. </a:t>
            </a:r>
          </a:p>
          <a:p>
            <a:pPr marL="0" indent="0">
              <a:buNone/>
            </a:pPr>
            <a:r>
              <a:rPr lang="en-US" dirty="0">
                <a:solidFill>
                  <a:schemeClr val="bg1"/>
                </a:solidFill>
              </a:rPr>
              <a:t>True or False: By 2050, the United States will have 138 million people who speak Spanish.</a:t>
            </a:r>
          </a:p>
          <a:p>
            <a:pPr marL="0" indent="0">
              <a:buNone/>
            </a:pPr>
            <a:r>
              <a:rPr lang="en-US" dirty="0">
                <a:solidFill>
                  <a:schemeClr val="bg1"/>
                </a:solidFill>
              </a:rPr>
              <a:t>True or False: Spanish is the second fastest growing language in the United States.</a:t>
            </a:r>
          </a:p>
          <a:p>
            <a:pPr marL="0" indent="0">
              <a:buNone/>
            </a:pPr>
            <a:r>
              <a:rPr lang="en-US" dirty="0">
                <a:solidFill>
                  <a:schemeClr val="bg1"/>
                </a:solidFill>
              </a:rPr>
              <a:t>True or False: Most foreign-born Hispanic immigrants are unauthorized migrants.</a:t>
            </a:r>
          </a:p>
          <a:p>
            <a:pPr marL="0" indent="0">
              <a:buNone/>
            </a:pPr>
            <a:r>
              <a:rPr lang="en-US" dirty="0">
                <a:solidFill>
                  <a:schemeClr val="bg1"/>
                </a:solidFill>
              </a:rPr>
              <a:t>True or False:  Latin American / Hispanic culture has had little impact in American culture.</a:t>
            </a:r>
          </a:p>
        </p:txBody>
      </p:sp>
    </p:spTree>
    <p:extLst>
      <p:ext uri="{BB962C8B-B14F-4D97-AF65-F5344CB8AC3E}">
        <p14:creationId xmlns:p14="http://schemas.microsoft.com/office/powerpoint/2010/main" val="371543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1957-6674-3B4A-8DA3-8F80D691F745}"/>
              </a:ext>
            </a:extLst>
          </p:cNvPr>
          <p:cNvSpPr>
            <a:spLocks noGrp="1"/>
          </p:cNvSpPr>
          <p:nvPr>
            <p:ph type="title"/>
          </p:nvPr>
        </p:nvSpPr>
        <p:spPr>
          <a:xfrm>
            <a:off x="1" y="145227"/>
            <a:ext cx="8250620" cy="1325563"/>
          </a:xfrm>
        </p:spPr>
        <p:txBody>
          <a:bodyPr/>
          <a:lstStyle/>
          <a:p>
            <a:r>
              <a:rPr lang="en-US" dirty="0">
                <a:solidFill>
                  <a:schemeClr val="bg1"/>
                </a:solidFill>
              </a:rPr>
              <a:t>Self- Assessment: Answer Key</a:t>
            </a:r>
          </a:p>
        </p:txBody>
      </p:sp>
      <p:sp>
        <p:nvSpPr>
          <p:cNvPr id="3" name="Content Placeholder 2">
            <a:extLst>
              <a:ext uri="{FF2B5EF4-FFF2-40B4-BE49-F238E27FC236}">
                <a16:creationId xmlns:a16="http://schemas.microsoft.com/office/drawing/2014/main" id="{14E85CA3-788C-0E42-BE11-589628AC0888}"/>
              </a:ext>
            </a:extLst>
          </p:cNvPr>
          <p:cNvSpPr>
            <a:spLocks noGrp="1"/>
          </p:cNvSpPr>
          <p:nvPr>
            <p:ph idx="1"/>
          </p:nvPr>
        </p:nvSpPr>
        <p:spPr>
          <a:xfrm>
            <a:off x="0" y="1300107"/>
            <a:ext cx="8345214" cy="5300390"/>
          </a:xfrm>
        </p:spPr>
        <p:txBody>
          <a:bodyPr>
            <a:normAutofit fontScale="77500" lnSpcReduction="20000"/>
          </a:bodyPr>
          <a:lstStyle/>
          <a:p>
            <a:pPr marL="0" indent="0">
              <a:buNone/>
            </a:pPr>
            <a:r>
              <a:rPr lang="en-US" dirty="0">
                <a:solidFill>
                  <a:schemeClr val="bg1"/>
                </a:solidFill>
              </a:rPr>
              <a:t>True or </a:t>
            </a:r>
            <a:r>
              <a:rPr lang="en-US" b="1" dirty="0">
                <a:solidFill>
                  <a:srgbClr val="0070C0"/>
                </a:solidFill>
              </a:rPr>
              <a:t>False</a:t>
            </a:r>
            <a:r>
              <a:rPr lang="en-US" dirty="0">
                <a:solidFill>
                  <a:schemeClr val="bg1"/>
                </a:solidFill>
              </a:rPr>
              <a:t>:  Puerto Ricans are not immigrants, just like a Floridian is not an immigrant if they move to another state.  They are U.S. citizens by birth.</a:t>
            </a:r>
          </a:p>
          <a:p>
            <a:pPr marL="0" indent="0">
              <a:buNone/>
            </a:pPr>
            <a:r>
              <a:rPr lang="en-US" dirty="0">
                <a:solidFill>
                  <a:schemeClr val="bg1"/>
                </a:solidFill>
              </a:rPr>
              <a:t>True or </a:t>
            </a:r>
            <a:r>
              <a:rPr lang="en-US" b="1" dirty="0">
                <a:solidFill>
                  <a:srgbClr val="0070C0"/>
                </a:solidFill>
              </a:rPr>
              <a:t>False</a:t>
            </a:r>
            <a:r>
              <a:rPr lang="en-US" dirty="0">
                <a:solidFill>
                  <a:schemeClr val="bg1"/>
                </a:solidFill>
              </a:rPr>
              <a:t>: Every country in Latin America and South America speak Spanish. </a:t>
            </a:r>
            <a:r>
              <a:rPr lang="en-US" i="1" dirty="0">
                <a:solidFill>
                  <a:schemeClr val="bg1"/>
                </a:solidFill>
              </a:rPr>
              <a:t>Brazil (Portuguese), Guyana (English), French Guiana (French), Suriname (Dutch) Haiti (French) don’t speak Spanish. In addition, there are 56 language families and hundreds of other related dialect / languages spoken in Latin America.</a:t>
            </a:r>
          </a:p>
          <a:p>
            <a:pPr marL="0" indent="0">
              <a:buNone/>
            </a:pPr>
            <a:r>
              <a:rPr lang="en-US" b="1" dirty="0">
                <a:solidFill>
                  <a:srgbClr val="0070C0"/>
                </a:solidFill>
              </a:rPr>
              <a:t>True</a:t>
            </a:r>
            <a:r>
              <a:rPr lang="en-US" dirty="0">
                <a:solidFill>
                  <a:schemeClr val="bg1"/>
                </a:solidFill>
              </a:rPr>
              <a:t> or False: By 2050 in the United States there will be around 138 million people who speak Spanish. </a:t>
            </a:r>
            <a:r>
              <a:rPr lang="en-US" i="1" dirty="0">
                <a:solidFill>
                  <a:schemeClr val="bg1"/>
                </a:solidFill>
              </a:rPr>
              <a:t>This will equate to more than any other country based on population size.</a:t>
            </a:r>
            <a:endParaRPr lang="en-US" dirty="0">
              <a:solidFill>
                <a:schemeClr val="bg1"/>
              </a:solidFill>
            </a:endParaRPr>
          </a:p>
          <a:p>
            <a:pPr marL="0" indent="0">
              <a:buNone/>
            </a:pPr>
            <a:r>
              <a:rPr lang="en-US" b="1" dirty="0">
                <a:solidFill>
                  <a:srgbClr val="0070C0"/>
                </a:solidFill>
              </a:rPr>
              <a:t>True</a:t>
            </a:r>
            <a:r>
              <a:rPr lang="en-US" dirty="0">
                <a:solidFill>
                  <a:srgbClr val="0070C0"/>
                </a:solidFill>
              </a:rPr>
              <a:t> </a:t>
            </a:r>
            <a:r>
              <a:rPr lang="en-US" dirty="0">
                <a:solidFill>
                  <a:schemeClr val="bg1"/>
                </a:solidFill>
              </a:rPr>
              <a:t>or False: Spanish is the second fastest growing language in the United States. </a:t>
            </a:r>
            <a:r>
              <a:rPr lang="en-US" i="1" dirty="0">
                <a:solidFill>
                  <a:schemeClr val="bg1"/>
                </a:solidFill>
              </a:rPr>
              <a:t>It has grown by 233% since 1980 which is second to Vietnamese which grew 599% in the same amount of time.</a:t>
            </a:r>
          </a:p>
          <a:p>
            <a:pPr marL="0" indent="0">
              <a:buNone/>
            </a:pPr>
            <a:r>
              <a:rPr lang="en-US" dirty="0">
                <a:solidFill>
                  <a:schemeClr val="bg1"/>
                </a:solidFill>
              </a:rPr>
              <a:t>True or</a:t>
            </a:r>
            <a:r>
              <a:rPr lang="en-US" dirty="0">
                <a:solidFill>
                  <a:srgbClr val="0070C0"/>
                </a:solidFill>
              </a:rPr>
              <a:t> </a:t>
            </a:r>
            <a:r>
              <a:rPr lang="en-US" b="1" dirty="0">
                <a:solidFill>
                  <a:srgbClr val="0070C0"/>
                </a:solidFill>
              </a:rPr>
              <a:t>False</a:t>
            </a:r>
            <a:r>
              <a:rPr lang="en-US" dirty="0">
                <a:solidFill>
                  <a:schemeClr val="bg1"/>
                </a:solidFill>
              </a:rPr>
              <a:t>: Most foreign-born Hispanic immigrants are unauthorized migrants. </a:t>
            </a:r>
            <a:r>
              <a:rPr lang="en-US" i="1" dirty="0">
                <a:solidFill>
                  <a:schemeClr val="bg1"/>
                </a:solidFill>
              </a:rPr>
              <a:t>About 77% or 35.2 million are naturalized citizens and only 23% or 10.5 million are unauthorized immigrants.</a:t>
            </a:r>
          </a:p>
          <a:p>
            <a:pPr marL="0" indent="0">
              <a:buNone/>
            </a:pPr>
            <a:r>
              <a:rPr lang="en-US" dirty="0">
                <a:solidFill>
                  <a:schemeClr val="bg1"/>
                </a:solidFill>
              </a:rPr>
              <a:t>True or </a:t>
            </a:r>
            <a:r>
              <a:rPr lang="en-US" b="1" dirty="0">
                <a:solidFill>
                  <a:srgbClr val="0070C0"/>
                </a:solidFill>
              </a:rPr>
              <a:t>False</a:t>
            </a:r>
            <a:r>
              <a:rPr lang="en-US" i="1" dirty="0">
                <a:solidFill>
                  <a:schemeClr val="bg1"/>
                </a:solidFill>
              </a:rPr>
              <a:t>: </a:t>
            </a:r>
            <a:r>
              <a:rPr lang="en-US" dirty="0">
                <a:solidFill>
                  <a:schemeClr val="bg1"/>
                </a:solidFill>
              </a:rPr>
              <a:t>Hispanics are the most culturally influential minority and ethnic group in the United States.</a:t>
            </a:r>
          </a:p>
        </p:txBody>
      </p:sp>
      <p:pic>
        <p:nvPicPr>
          <p:cNvPr id="5" name="Picture 4" descr="Chart, diagram&#10;&#10;Description automatically generated">
            <a:extLst>
              <a:ext uri="{FF2B5EF4-FFF2-40B4-BE49-F238E27FC236}">
                <a16:creationId xmlns:a16="http://schemas.microsoft.com/office/drawing/2014/main" id="{B38ED608-6413-9C46-80B7-96ADA8BC06D0}"/>
              </a:ext>
            </a:extLst>
          </p:cNvPr>
          <p:cNvPicPr>
            <a:picLocks noChangeAspect="1"/>
          </p:cNvPicPr>
          <p:nvPr/>
        </p:nvPicPr>
        <p:blipFill>
          <a:blip r:embed="rId2"/>
          <a:stretch>
            <a:fillRect/>
          </a:stretch>
        </p:blipFill>
        <p:spPr>
          <a:xfrm>
            <a:off x="8449267" y="0"/>
            <a:ext cx="3742733" cy="6712773"/>
          </a:xfrm>
          <a:prstGeom prst="rect">
            <a:avLst/>
          </a:prstGeom>
        </p:spPr>
      </p:pic>
    </p:spTree>
    <p:extLst>
      <p:ext uri="{BB962C8B-B14F-4D97-AF65-F5344CB8AC3E}">
        <p14:creationId xmlns:p14="http://schemas.microsoft.com/office/powerpoint/2010/main" val="31324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2AEAAE31-8BF7-1B4B-9DD7-16E4DA0EADC6}"/>
              </a:ext>
            </a:extLst>
          </p:cNvPr>
          <p:cNvPicPr>
            <a:picLocks noChangeAspect="1"/>
          </p:cNvPicPr>
          <p:nvPr/>
        </p:nvPicPr>
        <p:blipFill>
          <a:blip r:embed="rId3"/>
          <a:stretch>
            <a:fillRect/>
          </a:stretch>
        </p:blipFill>
        <p:spPr>
          <a:xfrm>
            <a:off x="56067" y="0"/>
            <a:ext cx="5613606" cy="6858000"/>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903AA5B5-61F7-A949-AC4C-23D73733564E}"/>
              </a:ext>
            </a:extLst>
          </p:cNvPr>
          <p:cNvPicPr>
            <a:picLocks noChangeAspect="1"/>
          </p:cNvPicPr>
          <p:nvPr/>
        </p:nvPicPr>
        <p:blipFill>
          <a:blip r:embed="rId4"/>
          <a:stretch>
            <a:fillRect/>
          </a:stretch>
        </p:blipFill>
        <p:spPr>
          <a:xfrm>
            <a:off x="6397046" y="0"/>
            <a:ext cx="5290457" cy="6858000"/>
          </a:xfrm>
          <a:prstGeom prst="rect">
            <a:avLst/>
          </a:prstGeom>
        </p:spPr>
      </p:pic>
    </p:spTree>
    <p:extLst>
      <p:ext uri="{BB962C8B-B14F-4D97-AF65-F5344CB8AC3E}">
        <p14:creationId xmlns:p14="http://schemas.microsoft.com/office/powerpoint/2010/main" val="2100016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Map&#10;&#10;Description automatically generated">
            <a:extLst>
              <a:ext uri="{FF2B5EF4-FFF2-40B4-BE49-F238E27FC236}">
                <a16:creationId xmlns:a16="http://schemas.microsoft.com/office/drawing/2014/main" id="{6016654B-FFE8-7F47-A727-AA7131EB6C97}"/>
              </a:ext>
            </a:extLst>
          </p:cNvPr>
          <p:cNvPicPr>
            <a:picLocks noChangeAspect="1"/>
          </p:cNvPicPr>
          <p:nvPr/>
        </p:nvPicPr>
        <p:blipFill>
          <a:blip r:embed="rId2"/>
          <a:stretch>
            <a:fillRect/>
          </a:stretch>
        </p:blipFill>
        <p:spPr>
          <a:xfrm>
            <a:off x="1944089" y="0"/>
            <a:ext cx="7630835" cy="6854819"/>
          </a:xfrm>
          <a:prstGeom prst="rect">
            <a:avLst/>
          </a:prstGeom>
        </p:spPr>
      </p:pic>
    </p:spTree>
    <p:extLst>
      <p:ext uri="{BB962C8B-B14F-4D97-AF65-F5344CB8AC3E}">
        <p14:creationId xmlns:p14="http://schemas.microsoft.com/office/powerpoint/2010/main" val="220366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E26A3-1FB6-3F49-95A8-D1A013B2078F}"/>
              </a:ext>
            </a:extLst>
          </p:cNvPr>
          <p:cNvPicPr>
            <a:picLocks noChangeAspect="1"/>
          </p:cNvPicPr>
          <p:nvPr/>
        </p:nvPicPr>
        <p:blipFill rotWithShape="1">
          <a:blip r:embed="rId2"/>
          <a:srcRect/>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2E1CFB4-1DCC-2645-BABE-EAC4D1AD6048}"/>
              </a:ext>
            </a:extLst>
          </p:cNvPr>
          <p:cNvSpPr>
            <a:spLocks noGrp="1"/>
          </p:cNvSpPr>
          <p:nvPr>
            <p:ph type="title"/>
          </p:nvPr>
        </p:nvSpPr>
        <p:spPr>
          <a:xfrm>
            <a:off x="709448" y="1913950"/>
            <a:ext cx="4204137" cy="1342754"/>
          </a:xfrm>
        </p:spPr>
        <p:txBody>
          <a:bodyPr>
            <a:normAutofit/>
          </a:bodyPr>
          <a:lstStyle/>
          <a:p>
            <a:pPr algn="ctr"/>
            <a:r>
              <a:rPr lang="en-US" sz="3600"/>
              <a:t>Discuss with your table:</a:t>
            </a:r>
          </a:p>
        </p:txBody>
      </p:sp>
      <p:cxnSp>
        <p:nvCxnSpPr>
          <p:cNvPr id="14"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9A5D06-A81F-5E44-870E-39B4092C8BCC}"/>
              </a:ext>
            </a:extLst>
          </p:cNvPr>
          <p:cNvSpPr>
            <a:spLocks noGrp="1"/>
          </p:cNvSpPr>
          <p:nvPr>
            <p:ph idx="1"/>
          </p:nvPr>
        </p:nvSpPr>
        <p:spPr>
          <a:xfrm>
            <a:off x="525516" y="3417573"/>
            <a:ext cx="4593021" cy="2619839"/>
          </a:xfrm>
        </p:spPr>
        <p:txBody>
          <a:bodyPr anchor="ctr">
            <a:normAutofit lnSpcReduction="10000"/>
          </a:bodyPr>
          <a:lstStyle/>
          <a:p>
            <a:pPr marL="514350" indent="-514350">
              <a:buAutoNum type="arabicPeriod"/>
            </a:pPr>
            <a:r>
              <a:rPr lang="en-US" sz="1800" dirty="0"/>
              <a:t>What were facts that shocked you? Surprised you? Sparked excitement or interest?</a:t>
            </a:r>
          </a:p>
          <a:p>
            <a:pPr marL="514350" indent="-514350">
              <a:buAutoNum type="arabicPeriod"/>
            </a:pPr>
            <a:r>
              <a:rPr lang="en-US" sz="1800" dirty="0"/>
              <a:t>How does this new knowledge affect the way you see the Hispanic community in Minnesota?</a:t>
            </a:r>
          </a:p>
          <a:p>
            <a:pPr marL="514350" indent="-514350">
              <a:buAutoNum type="arabicPeriod"/>
            </a:pPr>
            <a:r>
              <a:rPr lang="en-US" sz="1800" dirty="0"/>
              <a:t>How has the Hispanic history you have heard been influenced by the immigrant story? How do these stories affect how we view God?</a:t>
            </a:r>
          </a:p>
        </p:txBody>
      </p:sp>
    </p:spTree>
    <p:extLst>
      <p:ext uri="{BB962C8B-B14F-4D97-AF65-F5344CB8AC3E}">
        <p14:creationId xmlns:p14="http://schemas.microsoft.com/office/powerpoint/2010/main" val="2240895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panic influence in the United States">
            <a:extLst>
              <a:ext uri="{FF2B5EF4-FFF2-40B4-BE49-F238E27FC236}">
                <a16:creationId xmlns:a16="http://schemas.microsoft.com/office/drawing/2014/main" id="{F51AADA1-E8B5-48F5-9CBF-B9DDE47B3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88" y="617650"/>
            <a:ext cx="10108223" cy="562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55236"/>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{A2358F7D-BE12-7B46-B0B5-503BFE212BFE}tf10001057</Template>
  <TotalTime>1960</TotalTime>
  <Words>2931</Words>
  <Application>Microsoft Office PowerPoint</Application>
  <PresentationFormat>Widescreen</PresentationFormat>
  <Paragraphs>145</Paragraphs>
  <Slides>28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Open Sans</vt:lpstr>
      <vt:lpstr>Zilla Slab</vt:lpstr>
      <vt:lpstr>Office Theme</vt:lpstr>
      <vt:lpstr>More Than Migrants: An Introduction to Hispanic Heritage Month</vt:lpstr>
      <vt:lpstr>PowerPoint Presentation</vt:lpstr>
      <vt:lpstr>PowerPoint Presentation</vt:lpstr>
      <vt:lpstr>Self- Assessment: A Guide for Understanding</vt:lpstr>
      <vt:lpstr>Self- Assessment: Answer Key</vt:lpstr>
      <vt:lpstr>PowerPoint Presentation</vt:lpstr>
      <vt:lpstr>PowerPoint Presentation</vt:lpstr>
      <vt:lpstr>Discuss with your table:</vt:lpstr>
      <vt:lpstr>PowerPoint Presentation</vt:lpstr>
      <vt:lpstr>PowerPoint Presentation</vt:lpstr>
      <vt:lpstr>PowerPoint Presentation</vt:lpstr>
      <vt:lpstr>Hispanic Culture Impact on American Culture</vt:lpstr>
      <vt:lpstr>Hispanic Culture Impact on American Culture</vt:lpstr>
      <vt:lpstr>Think of your day-to-day experience, how has the Hispanic culture influenced things you experience and enjoy? How will this shape how we view our connection to the Hispanic community?</vt:lpstr>
      <vt:lpstr>Heritage and Identity</vt:lpstr>
      <vt:lpstr>Defining Latino: Young People Talk Identity, Belonging | NBC Latino | NBC News - Bing video</vt:lpstr>
      <vt:lpstr>Identities Matter</vt:lpstr>
      <vt:lpstr>Ethnicity versus Race</vt:lpstr>
      <vt:lpstr>PowerPoint Presentation</vt:lpstr>
      <vt:lpstr>Think about your name. What memories does it bring? How does it feel when people use it correctly? </vt:lpstr>
      <vt:lpstr>Immigrants and Refugees</vt:lpstr>
      <vt:lpstr>Hispanics in Minnesota</vt:lpstr>
      <vt:lpstr>Hispanics/Latinos in Minnesota</vt:lpstr>
      <vt:lpstr>Religion Identities &amp; Beliefs (Pew Research Center)</vt:lpstr>
      <vt:lpstr>Religion Identities &amp; Beliefs</vt:lpstr>
      <vt:lpstr>Discussion Questions</vt:lpstr>
      <vt:lpstr>Closing Prayer</vt:lpstr>
      <vt:lpstr>Upcoming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Than Migrants: An Introduction to Hispanic Heritage Month</dc:title>
  <dc:creator>Hirt, Rebekah G</dc:creator>
  <cp:lastModifiedBy>Frances Fernandez</cp:lastModifiedBy>
  <cp:revision>9</cp:revision>
  <dcterms:created xsi:type="dcterms:W3CDTF">2021-09-06T21:28:35Z</dcterms:created>
  <dcterms:modified xsi:type="dcterms:W3CDTF">2021-09-21T17:17:45Z</dcterms:modified>
</cp:coreProperties>
</file>